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58"/>
  </p:notesMasterIdLst>
  <p:handoutMasterIdLst>
    <p:handoutMasterId r:id="rId59"/>
  </p:handoutMasterIdLst>
  <p:sldIdLst>
    <p:sldId id="2749" r:id="rId3"/>
    <p:sldId id="2763" r:id="rId4"/>
    <p:sldId id="2757" r:id="rId5"/>
    <p:sldId id="2754" r:id="rId6"/>
    <p:sldId id="2755" r:id="rId7"/>
    <p:sldId id="2797" r:id="rId8"/>
    <p:sldId id="2798" r:id="rId9"/>
    <p:sldId id="2799" r:id="rId10"/>
    <p:sldId id="2800" r:id="rId11"/>
    <p:sldId id="2801" r:id="rId12"/>
    <p:sldId id="2756" r:id="rId13"/>
    <p:sldId id="2758" r:id="rId14"/>
    <p:sldId id="2759" r:id="rId15"/>
    <p:sldId id="2760" r:id="rId16"/>
    <p:sldId id="2761" r:id="rId17"/>
    <p:sldId id="2762" r:id="rId18"/>
    <p:sldId id="2764" r:id="rId19"/>
    <p:sldId id="2804" r:id="rId20"/>
    <p:sldId id="2803" r:id="rId21"/>
    <p:sldId id="2765" r:id="rId22"/>
    <p:sldId id="2766" r:id="rId23"/>
    <p:sldId id="2767" r:id="rId24"/>
    <p:sldId id="2768" r:id="rId25"/>
    <p:sldId id="2769" r:id="rId26"/>
    <p:sldId id="2770" r:id="rId27"/>
    <p:sldId id="2771" r:id="rId28"/>
    <p:sldId id="2772" r:id="rId29"/>
    <p:sldId id="2773" r:id="rId30"/>
    <p:sldId id="2807" r:id="rId31"/>
    <p:sldId id="2774" r:id="rId32"/>
    <p:sldId id="2775" r:id="rId33"/>
    <p:sldId id="2777" r:id="rId34"/>
    <p:sldId id="2776" r:id="rId35"/>
    <p:sldId id="2778" r:id="rId36"/>
    <p:sldId id="2780" r:id="rId37"/>
    <p:sldId id="2779" r:id="rId38"/>
    <p:sldId id="2805" r:id="rId39"/>
    <p:sldId id="2806" r:id="rId40"/>
    <p:sldId id="2781" r:id="rId41"/>
    <p:sldId id="2784" r:id="rId42"/>
    <p:sldId id="2782" r:id="rId43"/>
    <p:sldId id="2783" r:id="rId44"/>
    <p:sldId id="2786" r:id="rId45"/>
    <p:sldId id="2785" r:id="rId46"/>
    <p:sldId id="2787" r:id="rId47"/>
    <p:sldId id="2788" r:id="rId48"/>
    <p:sldId id="2789" r:id="rId49"/>
    <p:sldId id="2790" r:id="rId50"/>
    <p:sldId id="2791" r:id="rId51"/>
    <p:sldId id="2793" r:id="rId52"/>
    <p:sldId id="2794" r:id="rId53"/>
    <p:sldId id="2795" r:id="rId54"/>
    <p:sldId id="2796" r:id="rId55"/>
    <p:sldId id="2808" r:id="rId56"/>
    <p:sldId id="2433" r:id="rId57"/>
  </p:sldIdLst>
  <p:sldSz cx="12192000" cy="6858000"/>
  <p:notesSz cx="6735763" cy="9866313"/>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44" userDrawn="1">
          <p15:clr>
            <a:srgbClr val="A4A3A4"/>
          </p15:clr>
        </p15:guide>
        <p15:guide id="2" pos="7306" userDrawn="1">
          <p15:clr>
            <a:srgbClr val="A4A3A4"/>
          </p15:clr>
        </p15:guide>
        <p15:guide id="3" orient="horz" pos="630" userDrawn="1">
          <p15:clr>
            <a:srgbClr val="A4A3A4"/>
          </p15:clr>
        </p15:guide>
        <p15:guide id="4" orient="horz" pos="38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茂源" initials="闫茂源"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3C4A"/>
    <a:srgbClr val="F3F4F5"/>
    <a:srgbClr val="01518E"/>
    <a:srgbClr val="FFFFFF"/>
    <a:srgbClr val="034A90"/>
    <a:srgbClr val="2B71B8"/>
    <a:srgbClr val="FF9900"/>
    <a:srgbClr val="0F72A9"/>
    <a:srgbClr val="FF66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2082" autoAdjust="0"/>
  </p:normalViewPr>
  <p:slideViewPr>
    <p:cSldViewPr snapToGrid="0" showGuides="1">
      <p:cViewPr varScale="1">
        <p:scale>
          <a:sx n="111" d="100"/>
          <a:sy n="111" d="100"/>
        </p:scale>
        <p:origin x="369" y="45"/>
      </p:cViewPr>
      <p:guideLst>
        <p:guide pos="244"/>
        <p:guide pos="7306"/>
        <p:guide orient="horz" pos="630"/>
        <p:guide orient="horz" pos="3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18831" cy="495029"/>
          </a:xfrm>
          <a:prstGeom prst="rect">
            <a:avLst/>
          </a:prstGeom>
        </p:spPr>
        <p:txBody>
          <a:bodyPr vert="horz" lIns="90644" tIns="45322" rIns="90644" bIns="45322" rtlCol="0"/>
          <a:lstStyle>
            <a:lvl1pPr algn="l">
              <a:defRPr sz="1200"/>
            </a:lvl1pPr>
          </a:lstStyle>
          <a:p>
            <a:endParaRPr lang="zh-CN" altLang="en-US"/>
          </a:p>
        </p:txBody>
      </p:sp>
      <p:sp>
        <p:nvSpPr>
          <p:cNvPr id="3" name="日期占位符 2"/>
          <p:cNvSpPr>
            <a:spLocks noGrp="1"/>
          </p:cNvSpPr>
          <p:nvPr>
            <p:ph type="dt" sz="quarter" idx="1"/>
          </p:nvPr>
        </p:nvSpPr>
        <p:spPr>
          <a:xfrm>
            <a:off x="3815374" y="0"/>
            <a:ext cx="2918831" cy="495029"/>
          </a:xfrm>
          <a:prstGeom prst="rect">
            <a:avLst/>
          </a:prstGeom>
        </p:spPr>
        <p:txBody>
          <a:bodyPr vert="horz" lIns="90644" tIns="45322" rIns="90644" bIns="45322" rtlCol="0"/>
          <a:lstStyle>
            <a:lvl1pPr algn="r">
              <a:defRPr sz="1200"/>
            </a:lvl1pPr>
          </a:lstStyle>
          <a:p>
            <a:fld id="{B8DFF649-4D67-4DBA-B0AD-5E6471D3F054}" type="datetimeFigureOut">
              <a:rPr lang="zh-CN" altLang="en-US" smtClean="0"/>
              <a:t>2025/4/9</a:t>
            </a:fld>
            <a:endParaRPr lang="zh-CN" altLang="en-US"/>
          </a:p>
        </p:txBody>
      </p:sp>
      <p:sp>
        <p:nvSpPr>
          <p:cNvPr id="4" name="页脚占位符 3"/>
          <p:cNvSpPr>
            <a:spLocks noGrp="1"/>
          </p:cNvSpPr>
          <p:nvPr>
            <p:ph type="ftr" sz="quarter" idx="2"/>
          </p:nvPr>
        </p:nvSpPr>
        <p:spPr>
          <a:xfrm>
            <a:off x="1" y="9371287"/>
            <a:ext cx="2918831" cy="495028"/>
          </a:xfrm>
          <a:prstGeom prst="rect">
            <a:avLst/>
          </a:prstGeom>
        </p:spPr>
        <p:txBody>
          <a:bodyPr vert="horz" lIns="90644" tIns="45322" rIns="90644" bIns="45322"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4" y="9371287"/>
            <a:ext cx="2918831" cy="495028"/>
          </a:xfrm>
          <a:prstGeom prst="rect">
            <a:avLst/>
          </a:prstGeom>
        </p:spPr>
        <p:txBody>
          <a:bodyPr vert="horz" lIns="90644" tIns="45322" rIns="90644" bIns="45322" rtlCol="0" anchor="b"/>
          <a:lstStyle>
            <a:lvl1pPr algn="r">
              <a:defRPr sz="1200"/>
            </a:lvl1pPr>
          </a:lstStyle>
          <a:p>
            <a:fld id="{C4E740F6-53FE-4428-B390-2A61203F2F92}" type="slidenum">
              <a:rPr lang="zh-CN" altLang="en-US" smtClean="0"/>
              <a:t>‹#›</a:t>
            </a:fld>
            <a:endParaRPr lang="zh-CN" altLang="en-US"/>
          </a:p>
        </p:txBody>
      </p:sp>
    </p:spTree>
    <p:extLst>
      <p:ext uri="{BB962C8B-B14F-4D97-AF65-F5344CB8AC3E}">
        <p14:creationId xmlns:p14="http://schemas.microsoft.com/office/powerpoint/2010/main" val="2292899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18831" cy="495029"/>
          </a:xfrm>
          <a:prstGeom prst="rect">
            <a:avLst/>
          </a:prstGeom>
        </p:spPr>
        <p:txBody>
          <a:bodyPr vert="horz" lIns="90644" tIns="45322" rIns="90644" bIns="45322" rtlCol="0"/>
          <a:lstStyle>
            <a:lvl1pPr algn="l">
              <a:defRPr sz="1200"/>
            </a:lvl1pPr>
          </a:lstStyle>
          <a:p>
            <a:endParaRPr lang="zh-CN" altLang="en-US"/>
          </a:p>
        </p:txBody>
      </p:sp>
      <p:sp>
        <p:nvSpPr>
          <p:cNvPr id="3" name="日期占位符 2"/>
          <p:cNvSpPr>
            <a:spLocks noGrp="1"/>
          </p:cNvSpPr>
          <p:nvPr>
            <p:ph type="dt" idx="1"/>
          </p:nvPr>
        </p:nvSpPr>
        <p:spPr>
          <a:xfrm>
            <a:off x="3815374" y="0"/>
            <a:ext cx="2918831" cy="495029"/>
          </a:xfrm>
          <a:prstGeom prst="rect">
            <a:avLst/>
          </a:prstGeom>
        </p:spPr>
        <p:txBody>
          <a:bodyPr vert="horz" lIns="90644" tIns="45322" rIns="90644" bIns="45322" rtlCol="0"/>
          <a:lstStyle>
            <a:lvl1pPr algn="r">
              <a:defRPr sz="1200"/>
            </a:lvl1pPr>
          </a:lstStyle>
          <a:p>
            <a:fld id="{06FA4BB8-CD19-44EC-AA8C-534D7C2E62CD}" type="datetimeFigureOut">
              <a:rPr lang="zh-CN" altLang="en-US" smtClean="0"/>
              <a:t>2025/4/9</a:t>
            </a:fld>
            <a:endParaRPr lang="zh-CN" altLang="en-US"/>
          </a:p>
        </p:txBody>
      </p:sp>
      <p:sp>
        <p:nvSpPr>
          <p:cNvPr id="4" name="幻灯片图像占位符 3"/>
          <p:cNvSpPr>
            <a:spLocks noGrp="1" noRot="1" noChangeAspect="1"/>
          </p:cNvSpPr>
          <p:nvPr>
            <p:ph type="sldImg" idx="2"/>
          </p:nvPr>
        </p:nvSpPr>
        <p:spPr>
          <a:xfrm>
            <a:off x="407988" y="1231900"/>
            <a:ext cx="5919787" cy="3330575"/>
          </a:xfrm>
          <a:prstGeom prst="rect">
            <a:avLst/>
          </a:prstGeom>
          <a:noFill/>
          <a:ln w="12700">
            <a:solidFill>
              <a:prstClr val="black"/>
            </a:solidFill>
          </a:ln>
        </p:spPr>
        <p:txBody>
          <a:bodyPr vert="horz" lIns="90644" tIns="45322" rIns="90644" bIns="45322" rtlCol="0" anchor="ctr"/>
          <a:lstStyle/>
          <a:p>
            <a:endParaRPr lang="zh-CN" altLang="en-US"/>
          </a:p>
        </p:txBody>
      </p:sp>
      <p:sp>
        <p:nvSpPr>
          <p:cNvPr id="5" name="备注占位符 4"/>
          <p:cNvSpPr>
            <a:spLocks noGrp="1"/>
          </p:cNvSpPr>
          <p:nvPr>
            <p:ph type="body" sz="quarter" idx="3"/>
          </p:nvPr>
        </p:nvSpPr>
        <p:spPr>
          <a:xfrm>
            <a:off x="673577" y="4748164"/>
            <a:ext cx="5388610" cy="3884861"/>
          </a:xfrm>
          <a:prstGeom prst="rect">
            <a:avLst/>
          </a:prstGeom>
        </p:spPr>
        <p:txBody>
          <a:bodyPr vert="horz" lIns="90644" tIns="45322" rIns="90644" bIns="45322"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371287"/>
            <a:ext cx="2918831" cy="495028"/>
          </a:xfrm>
          <a:prstGeom prst="rect">
            <a:avLst/>
          </a:prstGeom>
        </p:spPr>
        <p:txBody>
          <a:bodyPr vert="horz" lIns="90644" tIns="45322" rIns="90644" bIns="45322"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4" y="9371287"/>
            <a:ext cx="2918831" cy="495028"/>
          </a:xfrm>
          <a:prstGeom prst="rect">
            <a:avLst/>
          </a:prstGeom>
        </p:spPr>
        <p:txBody>
          <a:bodyPr vert="horz" lIns="90644" tIns="45322" rIns="90644" bIns="45322" rtlCol="0" anchor="b"/>
          <a:lstStyle>
            <a:lvl1pPr algn="r">
              <a:defRPr sz="1200"/>
            </a:lvl1pPr>
          </a:lstStyle>
          <a:p>
            <a:fld id="{C509D7D4-BC5B-47D2-AC50-E2945807DE21}" type="slidenum">
              <a:rPr lang="zh-CN" altLang="en-US" smtClean="0"/>
              <a:t>‹#›</a:t>
            </a:fld>
            <a:endParaRPr lang="zh-CN" altLang="en-US"/>
          </a:p>
        </p:txBody>
      </p:sp>
    </p:spTree>
    <p:extLst>
      <p:ext uri="{BB962C8B-B14F-4D97-AF65-F5344CB8AC3E}">
        <p14:creationId xmlns:p14="http://schemas.microsoft.com/office/powerpoint/2010/main" val="15819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r>
            <a:br>
              <a:rPr lang="zh-CN" altLang="en-US" dirty="0"/>
            </a:br>
            <a:endParaRPr lang="zh-CN" altLang="en-US" dirty="0"/>
          </a:p>
        </p:txBody>
      </p:sp>
      <p:sp>
        <p:nvSpPr>
          <p:cNvPr id="4" name="灯片编号占位符 3"/>
          <p:cNvSpPr>
            <a:spLocks noGrp="1"/>
          </p:cNvSpPr>
          <p:nvPr>
            <p:ph type="sldNum" sz="quarter" idx="10"/>
          </p:nvPr>
        </p:nvSpPr>
        <p:spPr/>
        <p:txBody>
          <a:bodyPr/>
          <a:lstStyle/>
          <a:p>
            <a:pPr defTabSz="906145">
              <a:defRPr/>
            </a:pPr>
            <a:fld id="{1852E833-5B99-4EB9-9106-45F6E37052D5}" type="slidenum">
              <a:rPr lang="zh-CN" altLang="en-US">
                <a:solidFill>
                  <a:prstClr val="black"/>
                </a:solidFill>
                <a:latin typeface="等线" panose="02010600030101010101" charset="-122"/>
                <a:ea typeface="等线" panose="02010600030101010101" charset="-122"/>
              </a:rPr>
              <a:t>1</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511277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5574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00188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78700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5896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94169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58553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70737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742706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83619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4938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48951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65910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8119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95167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29113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07857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797464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17971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61652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73497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44274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40104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62780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34315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38627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39818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27830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7546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37469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85650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18367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4350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1957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94292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06994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48605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24863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44693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84741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16212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17360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35857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2992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48952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80685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680874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231090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92500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60564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r>
            <a:br>
              <a:rPr lang="zh-CN" altLang="en-US" dirty="0"/>
            </a:b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52E833-5B99-4EB9-9106-45F6E37052D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2059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3995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8670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65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52085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lIns="91434" tIns="45718" rIns="91434" bIns="45718"/>
          <a:lstStyle>
            <a:lvl1pPr defTabSz="456565">
              <a:defRPr/>
            </a:lvl1pPr>
          </a:lstStyle>
          <a:p>
            <a:pPr marL="0" marR="0" lvl="0" indent="0" algn="l" defTabSz="4565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9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9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lIns="91434" tIns="45718" rIns="91434" bIns="45718"/>
          <a:lstStyle>
            <a:lvl1pPr defTabSz="456565">
              <a:defRPr/>
            </a:lvl1pP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4"/>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4"/>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9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1" y="12"/>
            <a:ext cx="1023209" cy="11196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0" y="6284921"/>
            <a:ext cx="12192000" cy="1587"/>
          </a:xfrm>
          <a:prstGeom prst="line">
            <a:avLst/>
          </a:prstGeom>
        </p:spPr>
        <p:style>
          <a:lnRef idx="3">
            <a:schemeClr val="accent1"/>
          </a:lnRef>
          <a:fillRef idx="0">
            <a:schemeClr val="accent1"/>
          </a:fillRef>
          <a:effectRef idx="2">
            <a:schemeClr val="accent1"/>
          </a:effectRef>
          <a:fontRef idx="minor">
            <a:schemeClr val="tx1"/>
          </a:fontRef>
        </p:style>
      </p:cxnSp>
      <p:pic>
        <p:nvPicPr>
          <p:cNvPr id="4" name="图片 3" descr="ppt2.tif"/>
          <p:cNvPicPr>
            <a:picLocks noChangeAspect="1"/>
          </p:cNvPicPr>
          <p:nvPr userDrawn="1"/>
        </p:nvPicPr>
        <p:blipFill>
          <a:blip r:embed="rId2" cstate="print"/>
          <a:stretch>
            <a:fillRect/>
          </a:stretch>
        </p:blipFill>
        <p:spPr>
          <a:xfrm>
            <a:off x="0" y="2"/>
            <a:ext cx="12192000" cy="1257300"/>
          </a:xfrm>
          <a:prstGeom prst="rect">
            <a:avLst/>
          </a:prstGeom>
          <a:ln>
            <a:noFill/>
          </a:ln>
          <a:effectLst>
            <a:outerShdw blurRad="190500" algn="tl" rotWithShape="0">
              <a:srgbClr val="000000">
                <a:alpha val="70000"/>
              </a:srgbClr>
            </a:outerShdw>
          </a:effectLst>
        </p:spPr>
      </p:pic>
      <p:sp>
        <p:nvSpPr>
          <p:cNvPr id="18" name="内容占位符 2"/>
          <p:cNvSpPr>
            <a:spLocks noGrp="1"/>
          </p:cNvSpPr>
          <p:nvPr>
            <p:ph idx="13"/>
          </p:nvPr>
        </p:nvSpPr>
        <p:spPr>
          <a:xfrm>
            <a:off x="476213" y="1543061"/>
            <a:ext cx="10752667" cy="3600451"/>
          </a:xfrm>
          <a:prstGeom prst="rect">
            <a:avLst/>
          </a:prstGeom>
        </p:spPr>
        <p:txBody>
          <a:bodyPr/>
          <a:lstStyle>
            <a:lvl1pPr>
              <a:defRPr b="1">
                <a:solidFill>
                  <a:srgbClr val="00478B"/>
                </a:solidFill>
                <a:latin typeface="微软雅黑" panose="020B0503020204020204" charset="-122"/>
                <a:ea typeface="微软雅黑" panose="020B0503020204020204" charset="-122"/>
              </a:defRPr>
            </a:lvl1pPr>
            <a:lvl2pPr>
              <a:defRPr b="1">
                <a:solidFill>
                  <a:schemeClr val="tx1"/>
                </a:solidFill>
                <a:latin typeface="微软雅黑" panose="020B0503020204020204" charset="-122"/>
                <a:ea typeface="微软雅黑" panose="020B0503020204020204" charset="-122"/>
              </a:defRPr>
            </a:lvl2pPr>
            <a:lvl3pPr>
              <a:defRPr b="1">
                <a:solidFill>
                  <a:schemeClr val="tx1"/>
                </a:solidFill>
                <a:latin typeface="微软雅黑" panose="020B0503020204020204" charset="-122"/>
                <a:ea typeface="微软雅黑" panose="020B0503020204020204" charset="-122"/>
              </a:defRPr>
            </a:lvl3pPr>
            <a:lvl4pPr>
              <a:defRPr b="1">
                <a:solidFill>
                  <a:schemeClr val="tx1"/>
                </a:solidFill>
                <a:latin typeface="微软雅黑" panose="020B0503020204020204" charset="-122"/>
                <a:ea typeface="微软雅黑" panose="020B0503020204020204" charset="-122"/>
              </a:defRPr>
            </a:lvl4pPr>
            <a:lvl5pPr>
              <a:defRPr b="1">
                <a:solidFill>
                  <a:schemeClr val="tx1"/>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5"/>
          <p:cNvSpPr>
            <a:spLocks noGrp="1"/>
          </p:cNvSpPr>
          <p:nvPr>
            <p:ph type="sldNum" sz="quarter" idx="14"/>
          </p:nvPr>
        </p:nvSpPr>
        <p:spPr>
          <a:xfrm>
            <a:off x="8737600" y="6423032"/>
            <a:ext cx="2844800" cy="365125"/>
          </a:xfrm>
          <a:prstGeom prst="rect">
            <a:avLst/>
          </a:prstGeom>
        </p:spPr>
        <p:txBody>
          <a:bodyPr vert="horz" wrap="square" lIns="91434" tIns="45718" rIns="91434" bIns="45718" numCol="1" anchor="t" anchorCtr="0" compatLnSpc="1"/>
          <a:lstStyle>
            <a:lvl1pPr algn="r" eaLnBrk="1" hangingPunct="1">
              <a:defRPr sz="1900">
                <a:solidFill>
                  <a:srgbClr val="000000"/>
                </a:solidFill>
                <a:latin typeface="Times New Roman" panose="02020603050405020304" pitchFamily="18" charset="0"/>
                <a:ea typeface="宋体" panose="02010600030101010101" pitchFamily="2" charset="-122"/>
                <a:cs typeface="Times New Roman" panose="02020603050405020304" pitchFamily="18" charset="0"/>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5790EB89-D834-4F60-B25E-8A0EE23596D8}" type="slidenum">
              <a:rPr kumimoji="0" lang="zh-CN" altLang="en-US" sz="19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fld>
            <a:endParaRPr kumimoji="0" lang="zh-CN" altLang="en-US" sz="19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Rectangle 4"/>
          <p:cNvSpPr>
            <a:spLocks noGrp="1" noChangeArrowheads="1"/>
          </p:cNvSpPr>
          <p:nvPr>
            <p:ph type="dt" sz="half" idx="15"/>
          </p:nvPr>
        </p:nvSpPr>
        <p:spPr>
          <a:xfrm>
            <a:off x="609600" y="6381749"/>
            <a:ext cx="2844800" cy="476251"/>
          </a:xfrm>
          <a:prstGeom prst="rect">
            <a:avLst/>
          </a:prstGeom>
        </p:spPr>
        <p:txBody>
          <a:bodyPr/>
          <a:lstStyle>
            <a:lvl1pPr algn="l" eaLnBrk="1" fontAlgn="auto" hangingPunct="1">
              <a:spcBef>
                <a:spcPts val="0"/>
              </a:spcBef>
              <a:spcAft>
                <a:spcPts val="0"/>
              </a:spcAft>
              <a:defRPr sz="1900" b="1">
                <a:solidFill>
                  <a:srgbClr val="00478B"/>
                </a:solidFill>
                <a:latin typeface="微软雅黑" panose="020B0503020204020204" charset="-122"/>
                <a:ea typeface="微软雅黑" panose="020B0503020204020204" charset="-122"/>
                <a:cs typeface="Arial" panose="020B0604020202020204" pitchFamily="34" charset="0"/>
              </a:defRPr>
            </a:lvl1pPr>
          </a:lstStyle>
          <a:p>
            <a:pPr marL="0" marR="0" lvl="0" indent="0" algn="l" defTabSz="342265" rtl="0" eaLnBrk="1" fontAlgn="auto" latinLnBrk="0" hangingPunct="1">
              <a:lnSpc>
                <a:spcPct val="100000"/>
              </a:lnSpc>
              <a:spcBef>
                <a:spcPts val="0"/>
              </a:spcBef>
              <a:spcAft>
                <a:spcPts val="0"/>
              </a:spcAft>
              <a:buClrTx/>
              <a:buSzTx/>
              <a:buFontTx/>
              <a:buNone/>
              <a:defRPr/>
            </a:pPr>
            <a:endParaRPr kumimoji="0" lang="en-US" altLang="zh-CN" sz="1900" b="1" i="0" u="none" strike="noStrike" kern="1200" cap="none" spc="0" normalizeH="0" baseline="0" noProof="0">
              <a:ln>
                <a:noFill/>
              </a:ln>
              <a:solidFill>
                <a:srgbClr val="00478B"/>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 name="Rectangle 5"/>
          <p:cNvSpPr>
            <a:spLocks noGrp="1" noChangeArrowheads="1"/>
          </p:cNvSpPr>
          <p:nvPr>
            <p:ph type="ftr" sz="quarter" idx="16"/>
          </p:nvPr>
        </p:nvSpPr>
        <p:spPr>
          <a:xfrm>
            <a:off x="4165600" y="6381749"/>
            <a:ext cx="3860800" cy="476251"/>
          </a:xfrm>
          <a:prstGeom prst="rect">
            <a:avLst/>
          </a:prstGeom>
        </p:spPr>
        <p:txBody>
          <a:bodyPr vert="horz" wrap="square" lIns="91434" tIns="45718" rIns="91434" bIns="45718" numCol="1" anchor="t" anchorCtr="0" compatLnSpc="1"/>
          <a:lstStyle>
            <a:lvl1pPr eaLnBrk="1" hangingPunct="1">
              <a:defRPr sz="1900" b="1">
                <a:solidFill>
                  <a:srgbClr val="00478B"/>
                </a:solidFill>
                <a:latin typeface="微软雅黑" panose="020B0503020204020204" charset="-122"/>
                <a:ea typeface="微软雅黑" panose="020B0503020204020204" charset="-122"/>
                <a:cs typeface="Arial" panose="020B0604020202020204" pitchFamily="34" charset="0"/>
              </a:defRPr>
            </a:lvl1pPr>
          </a:lstStyle>
          <a:p>
            <a:pPr marL="0" marR="0" lvl="0" indent="0" algn="ctr" defTabSz="342265" rtl="0" eaLnBrk="1" fontAlgn="auto" latinLnBrk="0" hangingPunct="1">
              <a:lnSpc>
                <a:spcPct val="100000"/>
              </a:lnSpc>
              <a:spcBef>
                <a:spcPts val="0"/>
              </a:spcBef>
              <a:spcAft>
                <a:spcPts val="0"/>
              </a:spcAft>
              <a:buClrTx/>
              <a:buSzTx/>
              <a:buFontTx/>
              <a:buNone/>
              <a:defRPr/>
            </a:pPr>
            <a:fld id="{0EEF8363-2540-40A1-ABD1-54B87DFC0FCB}" type="slidenum">
              <a:rPr kumimoji="0" lang="en-US" altLang="zh-CN" sz="1900" b="1" i="0" u="none" strike="noStrike" kern="1200" cap="none" spc="0" normalizeH="0" baseline="0" noProof="0" smtClean="0">
                <a:ln>
                  <a:noFill/>
                </a:ln>
                <a:solidFill>
                  <a:srgbClr val="00478B"/>
                </a:solidFill>
                <a:effectLst/>
                <a:uLnTx/>
                <a:uFillTx/>
                <a:latin typeface="微软雅黑" panose="020B0503020204020204" charset="-122"/>
                <a:ea typeface="微软雅黑" panose="020B0503020204020204" charset="-122"/>
                <a:cs typeface="Arial" panose="020B0604020202020204" pitchFamily="34" charset="0"/>
              </a:rPr>
              <a:t>‹#›</a:t>
            </a:fld>
            <a:endParaRPr kumimoji="0" lang="en-US" altLang="zh-CN" sz="1900" b="1" i="0" u="none" strike="noStrike" kern="1200" cap="none" spc="0" normalizeH="0" baseline="0" noProof="0">
              <a:ln>
                <a:noFill/>
              </a:ln>
              <a:solidFill>
                <a:srgbClr val="00478B"/>
              </a:solidFill>
              <a:effectLst/>
              <a:uLnTx/>
              <a:uFillTx/>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342265" rtl="0" eaLnBrk="1" fontAlgn="auto" latinLnBrk="0" hangingPunct="1">
              <a:lnSpc>
                <a:spcPct val="100000"/>
              </a:lnSpc>
              <a:spcBef>
                <a:spcPts val="0"/>
              </a:spcBef>
              <a:spcAft>
                <a:spcPts val="0"/>
              </a:spcAft>
              <a:buClrTx/>
              <a:buSzTx/>
              <a:buFontTx/>
              <a:buNone/>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342265" rtl="0" eaLnBrk="1" fontAlgn="auto" latinLnBrk="0" hangingPunct="1">
              <a:lnSpc>
                <a:spcPct val="100000"/>
              </a:lnSpc>
              <a:spcBef>
                <a:spcPts val="0"/>
              </a:spcBef>
              <a:spcAft>
                <a:spcPts val="0"/>
              </a:spcAft>
              <a:buClrTx/>
              <a:buSzTx/>
              <a:buFontTx/>
              <a:buNone/>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12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0" y="7"/>
            <a:ext cx="1023209" cy="11196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p:pic>
        <p:nvPicPr>
          <p:cNvPr id="5" name="Picture 2"/>
          <p:cNvPicPr>
            <a:picLocks noChangeAspect="1" noChangeArrowheads="1"/>
          </p:cNvPicPr>
          <p:nvPr userDrawn="1"/>
        </p:nvPicPr>
        <p:blipFill>
          <a:blip r:embed="rId2" cstate="print"/>
          <a:srcRect/>
          <a:stretch>
            <a:fillRect/>
          </a:stretch>
        </p:blipFill>
        <p:spPr bwMode="auto">
          <a:xfrm>
            <a:off x="1" y="6301317"/>
            <a:ext cx="12189179" cy="584200"/>
          </a:xfrm>
          <a:prstGeom prst="rect">
            <a:avLst/>
          </a:prstGeom>
          <a:noFill/>
          <a:ln w="9525">
            <a:noFill/>
            <a:miter lim="800000"/>
            <a:headEnd/>
            <a:tailEnd/>
          </a:ln>
        </p:spPr>
      </p:pic>
      <p:pic>
        <p:nvPicPr>
          <p:cNvPr id="6" name="Picture 3" descr="logo"/>
          <p:cNvPicPr>
            <a:picLocks noChangeAspect="1" noChangeArrowheads="1"/>
          </p:cNvPicPr>
          <p:nvPr userDrawn="1"/>
        </p:nvPicPr>
        <p:blipFill>
          <a:blip r:embed="rId3" cstate="print"/>
          <a:srcRect/>
          <a:stretch>
            <a:fillRect/>
          </a:stretch>
        </p:blipFill>
        <p:spPr bwMode="auto">
          <a:xfrm>
            <a:off x="11071583" y="160867"/>
            <a:ext cx="1021644" cy="721784"/>
          </a:xfrm>
          <a:prstGeom prst="rect">
            <a:avLst/>
          </a:prstGeom>
          <a:noFill/>
          <a:ln w="9525">
            <a:noFill/>
            <a:miter lim="800000"/>
            <a:headEnd/>
            <a:tailEnd/>
          </a:ln>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07A3075A-DB2B-49B4-A2B7-154D1AA8959B}"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6301317"/>
            <a:ext cx="1218917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71583" y="160867"/>
            <a:ext cx="1021644" cy="72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FB5005DD-E773-4F5A-9340-A864BD633294}"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10" name="矩形 9"/>
          <p:cNvSpPr/>
          <p:nvPr userDrawn="1"/>
        </p:nvSpPr>
        <p:spPr>
          <a:xfrm>
            <a:off x="0" y="1"/>
            <a:ext cx="12192000" cy="960000"/>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1"/>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灯片编号占位符 6"/>
          <p:cNvSpPr>
            <a:spLocks noGrp="1"/>
          </p:cNvSpPr>
          <p:nvPr>
            <p:ph type="sldNum" sz="quarter" idx="12"/>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6D88E112-9C7D-491C-BCD1-B6E51E46212D}"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pic>
        <p:nvPicPr>
          <p:cNvPr id="12" name="Picture 2"/>
          <p:cNvPicPr>
            <a:picLocks noChangeAspect="1" noChangeArrowheads="1"/>
          </p:cNvPicPr>
          <p:nvPr userDrawn="1"/>
        </p:nvPicPr>
        <p:blipFill>
          <a:blip r:embed="rId2" cstate="print"/>
          <a:srcRect/>
          <a:stretch>
            <a:fillRect/>
          </a:stretch>
        </p:blipFill>
        <p:spPr bwMode="auto">
          <a:xfrm>
            <a:off x="7" y="6301317"/>
            <a:ext cx="1218776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logo"/>
          <p:cNvPicPr>
            <a:picLocks noChangeAspect="1" noChangeArrowheads="1"/>
          </p:cNvPicPr>
          <p:nvPr userDrawn="1"/>
        </p:nvPicPr>
        <p:blipFill>
          <a:blip r:embed="rId3" cstate="print"/>
          <a:srcRect/>
          <a:stretch>
            <a:fillRect/>
          </a:stretch>
        </p:blipFill>
        <p:spPr bwMode="auto">
          <a:xfrm>
            <a:off x="11280581" y="161856"/>
            <a:ext cx="812857"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42"/>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Footer Placeholder 7"/>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Footer Placeholder 3"/>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Footer Placeholder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image" Target="../media/image4.jpe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3" cstate="print">
            <a:extLst>
              <a:ext uri="{28A0092B-C50C-407E-A947-70E740481C1C}">
                <a14:useLocalDpi xmlns:a14="http://schemas.microsoft.com/office/drawing/2010/main" val="0"/>
              </a:ext>
            </a:extLst>
          </a:blip>
          <a:srcRect l="5375" r="7693"/>
          <a:stretch>
            <a:fillRect/>
          </a:stretch>
        </p:blipFill>
        <p:spPr>
          <a:xfrm>
            <a:off x="7392197" y="5076328"/>
            <a:ext cx="2055153" cy="1773053"/>
          </a:xfrm>
          <a:prstGeom prst="rect">
            <a:avLst/>
          </a:prstGeom>
        </p:spPr>
      </p:pic>
      <p:pic>
        <p:nvPicPr>
          <p:cNvPr id="8" name="图片 7"/>
          <p:cNvPicPr>
            <a:picLocks noChangeAspect="1"/>
          </p:cNvPicPr>
          <p:nvPr userDrawn="1"/>
        </p:nvPicPr>
        <p:blipFill rotWithShape="1">
          <a:blip r:embed="rId4" cstate="print">
            <a:extLst>
              <a:ext uri="{28A0092B-C50C-407E-A947-70E740481C1C}">
                <a14:useLocalDpi xmlns:a14="http://schemas.microsoft.com/office/drawing/2010/main" val="0"/>
              </a:ext>
            </a:extLst>
          </a:blip>
          <a:srcRect l="-1" r="846"/>
          <a:stretch>
            <a:fillRect/>
          </a:stretch>
        </p:blipFill>
        <p:spPr>
          <a:xfrm>
            <a:off x="2463382" y="5068761"/>
            <a:ext cx="2364071" cy="1788187"/>
          </a:xfrm>
          <a:prstGeom prst="rect">
            <a:avLst/>
          </a:prstGeom>
        </p:spPr>
      </p:pic>
      <p:sp>
        <p:nvSpPr>
          <p:cNvPr id="7" name="矩形 6"/>
          <p:cNvSpPr/>
          <p:nvPr userDrawn="1"/>
        </p:nvSpPr>
        <p:spPr>
          <a:xfrm>
            <a:off x="7" y="5074001"/>
            <a:ext cx="2356873" cy="1782947"/>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userDrawn="1"/>
        </p:nvSpPr>
        <p:spPr>
          <a:xfrm>
            <a:off x="-2369" y="5"/>
            <a:ext cx="4771209" cy="1052835"/>
          </a:xfrm>
          <a:prstGeom prst="rect">
            <a:avLst/>
          </a:prstGeom>
          <a:solidFill>
            <a:srgbClr val="41A2CD"/>
          </a:solidFill>
          <a:ln w="12700" cap="flat" cmpd="sng" algn="ctr">
            <a:noFill/>
            <a:prstDash val="solid"/>
            <a:miter lim="800000"/>
          </a:ln>
          <a:effectLst/>
        </p:spPr>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2" name="矩形 11"/>
          <p:cNvSpPr/>
          <p:nvPr userDrawn="1"/>
        </p:nvSpPr>
        <p:spPr>
          <a:xfrm>
            <a:off x="7327289" y="5"/>
            <a:ext cx="2403611" cy="1052835"/>
          </a:xfrm>
          <a:prstGeom prst="rect">
            <a:avLst/>
          </a:prstGeom>
          <a:solidFill>
            <a:srgbClr val="41A2CD"/>
          </a:solidFill>
          <a:ln w="12700" cap="flat" cmpd="sng" algn="ctr">
            <a:noFill/>
            <a:prstDash val="solid"/>
            <a:miter lim="800000"/>
          </a:ln>
          <a:effectLst/>
        </p:spPr>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pic>
        <p:nvPicPr>
          <p:cNvPr id="14" name="图片 13"/>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a:fillRect/>
          </a:stretch>
        </p:blipFill>
        <p:spPr>
          <a:xfrm>
            <a:off x="4865275" y="5"/>
            <a:ext cx="2354111" cy="1052835"/>
          </a:xfrm>
          <a:prstGeom prst="rect">
            <a:avLst/>
          </a:prstGeom>
        </p:spPr>
      </p:pic>
      <p:sp>
        <p:nvSpPr>
          <p:cNvPr id="15" name="矩形 14"/>
          <p:cNvSpPr/>
          <p:nvPr userDrawn="1"/>
        </p:nvSpPr>
        <p:spPr>
          <a:xfrm>
            <a:off x="4933955" y="5068766"/>
            <a:ext cx="2351740" cy="178818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7"/>
          <p:cNvSpPr/>
          <p:nvPr userDrawn="1"/>
        </p:nvSpPr>
        <p:spPr>
          <a:xfrm>
            <a:off x="9553853" y="5068773"/>
            <a:ext cx="2638151" cy="178818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userDrawn="1"/>
        </p:nvPicPr>
        <p:blipFill rotWithShape="1">
          <a:blip r:embed="rId6"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274341" y="5275081"/>
            <a:ext cx="1670968" cy="14642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4"/>
            <a:ext cx="10515600" cy="4351339"/>
          </a:xfrm>
          <a:prstGeom prst="rect">
            <a:avLst/>
          </a:prstGeom>
        </p:spPr>
        <p:txBody>
          <a:bodyPr vert="horz" lIns="91434" tIns="45718" rIns="91434"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34" tIns="45718" rIns="91434" bIns="45718" rtlCol="0" anchor="ctr"/>
          <a:lstStyle>
            <a:lvl1pPr algn="l" defTabSz="342265">
              <a:defRPr sz="1200">
                <a:solidFill>
                  <a:schemeClr val="tx1">
                    <a:tint val="75000"/>
                  </a:schemeClr>
                </a:solidFill>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2025/4/9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4" tIns="45718" rIns="91434" bIns="45718" rtlCol="0" anchor="ctr"/>
          <a:lstStyle>
            <a:lvl1pPr algn="ctr" defTabSz="342265">
              <a:defRPr sz="1200">
                <a:solidFill>
                  <a:schemeClr val="tx1">
                    <a:tint val="75000"/>
                  </a:schemeClr>
                </a:solidFill>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4" tIns="45718" rIns="91434" bIns="45718" rtlCol="0" anchor="ctr"/>
          <a:lstStyle>
            <a:lvl1pPr algn="r" defTabSz="342265">
              <a:defRPr sz="1200">
                <a:solidFill>
                  <a:schemeClr val="tx1">
                    <a:tint val="75000"/>
                  </a:schemeClr>
                </a:solidFill>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矩形 6"/>
          <p:cNvSpPr/>
          <p:nvPr userDrawn="1"/>
        </p:nvSpPr>
        <p:spPr>
          <a:xfrm>
            <a:off x="-2369" y="9"/>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8" name="矩形 7"/>
          <p:cNvSpPr/>
          <p:nvPr userDrawn="1"/>
        </p:nvSpPr>
        <p:spPr>
          <a:xfrm>
            <a:off x="7327289" y="9"/>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pic>
        <p:nvPicPr>
          <p:cNvPr id="15" name="图片 14"/>
          <p:cNvPicPr>
            <a:picLocks noChangeAspect="1"/>
          </p:cNvPicPr>
          <p:nvPr userDrawn="1"/>
        </p:nvPicPr>
        <p:blipFill rotWithShape="1">
          <a:blip r:embed="rId20" cstate="print">
            <a:extLst>
              <a:ext uri="{28A0092B-C50C-407E-A947-70E740481C1C}">
                <a14:useLocalDpi xmlns:a14="http://schemas.microsoft.com/office/drawing/2010/main" val="0"/>
              </a:ext>
            </a:extLst>
          </a:blip>
          <a:srcRect/>
          <a:stretch>
            <a:fillRect/>
          </a:stretch>
        </p:blipFill>
        <p:spPr>
          <a:xfrm>
            <a:off x="4865277" y="9"/>
            <a:ext cx="2354111" cy="1052835"/>
          </a:xfrm>
          <a:prstGeom prst="rect">
            <a:avLst/>
          </a:prstGeom>
        </p:spPr>
      </p:pic>
      <p:pic>
        <p:nvPicPr>
          <p:cNvPr id="17" name="图片 16"/>
          <p:cNvPicPr>
            <a:picLocks noChangeAspect="1"/>
          </p:cNvPicPr>
          <p:nvPr userDrawn="1"/>
        </p:nvPicPr>
        <p:blipFill rotWithShape="1">
          <a:blip r:embed="rId2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tmp"/></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0.png"/><Relationship Id="rId11" Type="http://schemas.openxmlformats.org/officeDocument/2006/relationships/image" Target="../media/image33.png"/><Relationship Id="rId5" Type="http://schemas.openxmlformats.org/officeDocument/2006/relationships/image" Target="../media/image230.png"/><Relationship Id="rId10" Type="http://schemas.openxmlformats.org/officeDocument/2006/relationships/image" Target="../media/image36.png"/><Relationship Id="rId4" Type="http://schemas.openxmlformats.org/officeDocument/2006/relationships/image" Target="../media/image22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5.png"/><Relationship Id="rId7"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tmp"/></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7.tmp"/></Relationships>
</file>

<file path=ppt/slides/_rels/slide17.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15.png"/><Relationship Id="rId7"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6.jpg"/><Relationship Id="rId4" Type="http://schemas.openxmlformats.org/officeDocument/2006/relationships/image" Target="../media/image42.png"/><Relationship Id="rId9" Type="http://schemas.openxmlformats.org/officeDocument/2006/relationships/image" Target="../media/image45.jp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stackoverflow.com/questions/879432/what-is-the-difference-between-a-generative-and-a-discriminative-algorithm" TargetMode="Externa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2.tmp"/><Relationship Id="rId5" Type="http://schemas.openxmlformats.org/officeDocument/2006/relationships/image" Target="../media/image51.tmp"/><Relationship Id="rId4" Type="http://schemas.openxmlformats.org/officeDocument/2006/relationships/image" Target="../media/image50.tm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5.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image" Target="../media/image74.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3" Type="http://schemas.openxmlformats.org/officeDocument/2006/relationships/image" Target="../media/image95.png"/><Relationship Id="rId3" Type="http://schemas.openxmlformats.org/officeDocument/2006/relationships/image" Target="../media/image15.png"/><Relationship Id="rId7" Type="http://schemas.openxmlformats.org/officeDocument/2006/relationships/image" Target="../media/image46.jpg"/><Relationship Id="rId12"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9.jpg"/><Relationship Id="rId11" Type="http://schemas.openxmlformats.org/officeDocument/2006/relationships/image" Target="../media/image940.png"/><Relationship Id="rId5" Type="http://schemas.openxmlformats.org/officeDocument/2006/relationships/image" Target="../media/image77.png"/><Relationship Id="rId10" Type="http://schemas.openxmlformats.org/officeDocument/2006/relationships/image" Target="../media/image930.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8.jpe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jpeg"/><Relationship Id="rId3" Type="http://schemas.openxmlformats.org/officeDocument/2006/relationships/image" Target="../media/image15.png"/><Relationship Id="rId7" Type="http://schemas.openxmlformats.org/officeDocument/2006/relationships/image" Target="../media/image86.jpeg"/><Relationship Id="rId12" Type="http://schemas.openxmlformats.org/officeDocument/2006/relationships/image" Target="../media/image91.jpe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5.jpe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jpeg"/><Relationship Id="rId3" Type="http://schemas.openxmlformats.org/officeDocument/2006/relationships/image" Target="../media/image15.png"/><Relationship Id="rId7" Type="http://schemas.openxmlformats.org/officeDocument/2006/relationships/image" Target="../media/image98.png"/><Relationship Id="rId12" Type="http://schemas.openxmlformats.org/officeDocument/2006/relationships/image" Target="../media/image103.jpeg"/><Relationship Id="rId2" Type="http://schemas.openxmlformats.org/officeDocument/2006/relationships/notesSlide" Target="../notesSlides/notesSlide46.xml"/><Relationship Id="rId16" Type="http://schemas.openxmlformats.org/officeDocument/2006/relationships/image" Target="../media/image107.jpeg"/><Relationship Id="rId1" Type="http://schemas.openxmlformats.org/officeDocument/2006/relationships/slideLayout" Target="../slideLayouts/slideLayout3.xml"/><Relationship Id="rId6" Type="http://schemas.openxmlformats.org/officeDocument/2006/relationships/image" Target="../media/image97.png"/><Relationship Id="rId11" Type="http://schemas.openxmlformats.org/officeDocument/2006/relationships/image" Target="../media/image102.jpeg"/><Relationship Id="rId5" Type="http://schemas.openxmlformats.org/officeDocument/2006/relationships/image" Target="../media/image96.png"/><Relationship Id="rId15" Type="http://schemas.openxmlformats.org/officeDocument/2006/relationships/image" Target="../media/image106.jpeg"/><Relationship Id="rId10" Type="http://schemas.openxmlformats.org/officeDocument/2006/relationships/image" Target="../media/image101.jpeg"/><Relationship Id="rId4" Type="http://schemas.openxmlformats.org/officeDocument/2006/relationships/image" Target="../media/image94.png"/><Relationship Id="rId9" Type="http://schemas.openxmlformats.org/officeDocument/2006/relationships/image" Target="../media/image100.png"/><Relationship Id="rId14" Type="http://schemas.openxmlformats.org/officeDocument/2006/relationships/image" Target="../media/image105.jpe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08.jpe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09.em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hyperlink" Target="https://arxiv.org/abs/1703.10593" TargetMode="External"/><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12.jpe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13.jpe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github.com/vdumoulin/conv_arithmetic"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166" y="86375"/>
            <a:ext cx="906575" cy="89506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sp>
        <p:nvSpPr>
          <p:cNvPr id="9" name="矩形 8"/>
          <p:cNvSpPr/>
          <p:nvPr/>
        </p:nvSpPr>
        <p:spPr>
          <a:xfrm>
            <a:off x="0" y="1548673"/>
            <a:ext cx="12192001"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kern="100" dirty="0">
                <a:solidFill>
                  <a:srgbClr val="01518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计算机视觉与模式识别 </a:t>
            </a:r>
          </a:p>
        </p:txBody>
      </p:sp>
      <p:sp>
        <p:nvSpPr>
          <p:cNvPr id="19" name="矩形 18"/>
          <p:cNvSpPr/>
          <p:nvPr/>
        </p:nvSpPr>
        <p:spPr>
          <a:xfrm>
            <a:off x="5191760" y="5247005"/>
            <a:ext cx="1876425" cy="15525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 </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 </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pic>
        <p:nvPicPr>
          <p:cNvPr id="13" name="图片 12" descr="22b0be72a5d19feb720e0b397f70a07"/>
          <p:cNvPicPr>
            <a:picLocks noChangeAspect="1"/>
          </p:cNvPicPr>
          <p:nvPr/>
        </p:nvPicPr>
        <p:blipFill>
          <a:blip r:embed="rId5"/>
          <a:stretch>
            <a:fillRect/>
          </a:stretch>
        </p:blipFill>
        <p:spPr>
          <a:xfrm>
            <a:off x="7829550" y="17145"/>
            <a:ext cx="1341120" cy="1049020"/>
          </a:xfrm>
          <a:prstGeom prst="rect">
            <a:avLst/>
          </a:prstGeom>
        </p:spPr>
      </p:pic>
      <p:sp>
        <p:nvSpPr>
          <p:cNvPr id="8" name="文本框 7"/>
          <p:cNvSpPr txBox="1"/>
          <p:nvPr/>
        </p:nvSpPr>
        <p:spPr>
          <a:xfrm>
            <a:off x="1699970" y="3536338"/>
            <a:ext cx="8802410" cy="830997"/>
          </a:xfrm>
          <a:prstGeom prst="rect">
            <a:avLst/>
          </a:prstGeom>
          <a:noFill/>
        </p:spPr>
        <p:txBody>
          <a:bodyPr wrap="none" rtlCol="0">
            <a:spAutoFit/>
          </a:bodyPr>
          <a:lstStyle/>
          <a:p>
            <a:r>
              <a:rPr lang="zh-CN" altLang="en-US" sz="4800" b="1" kern="100" dirty="0">
                <a:solidFill>
                  <a:srgbClr val="01518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生成模型及在视觉任务中的应用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5.1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生成模型概述</a:t>
            </a:r>
          </a:p>
        </p:txBody>
      </p:sp>
      <p:sp>
        <p:nvSpPr>
          <p:cNvPr id="4" name="标题 2"/>
          <p:cNvSpPr txBox="1">
            <a:spLocks/>
          </p:cNvSpPr>
          <p:nvPr/>
        </p:nvSpPr>
        <p:spPr bwMode="auto">
          <a:xfrm>
            <a:off x="609600" y="1027046"/>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a:solidFill>
                  <a:srgbClr val="2A4A75"/>
                </a:solidFill>
                <a:latin typeface="Helvetica"/>
                <a:ea typeface="微软雅黑"/>
              </a:rPr>
              <a:t>Decoder </a:t>
            </a:r>
            <a:r>
              <a:rPr lang="zh-CN" altLang="en-US" dirty="0">
                <a:solidFill>
                  <a:srgbClr val="2A4A75"/>
                </a:solidFill>
                <a:latin typeface="Helvetica"/>
                <a:ea typeface="微软雅黑"/>
              </a:rPr>
              <a:t>作</a:t>
            </a:r>
            <a:r>
              <a:rPr lang="zh-CN" altLang="en-US" dirty="0" smtClean="0">
                <a:solidFill>
                  <a:srgbClr val="2A4A75"/>
                </a:solidFill>
                <a:latin typeface="Helvetica"/>
                <a:ea typeface="微软雅黑"/>
              </a:rPr>
              <a:t>为生成模型</a:t>
            </a:r>
            <a:endParaRPr lang="en-US" altLang="zh-CN" dirty="0">
              <a:solidFill>
                <a:srgbClr val="2A4A75"/>
              </a:solidFill>
              <a:latin typeface="Helvetica"/>
              <a:ea typeface="微软雅黑"/>
            </a:endParaRPr>
          </a:p>
        </p:txBody>
      </p:sp>
      <p:pic>
        <p:nvPicPr>
          <p:cNvPr id="14" name="picture 90"/>
          <p:cNvPicPr>
            <a:picLocks noChangeAspect="1"/>
          </p:cNvPicPr>
          <p:nvPr/>
        </p:nvPicPr>
        <p:blipFill>
          <a:blip r:embed="rId4"/>
          <a:stretch>
            <a:fillRect/>
          </a:stretch>
        </p:blipFill>
        <p:spPr>
          <a:xfrm rot="21600000">
            <a:off x="4846729" y="2522655"/>
            <a:ext cx="2156460" cy="4019174"/>
          </a:xfrm>
          <a:prstGeom prst="rect">
            <a:avLst/>
          </a:prstGeom>
        </p:spPr>
      </p:pic>
      <p:sp>
        <p:nvSpPr>
          <p:cNvPr id="17" name="textbox 92"/>
          <p:cNvSpPr/>
          <p:nvPr/>
        </p:nvSpPr>
        <p:spPr>
          <a:xfrm>
            <a:off x="2325381" y="4298449"/>
            <a:ext cx="3540125" cy="178816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marL="634365" algn="l" rtl="0" eaLnBrk="0">
              <a:lnSpc>
                <a:spcPct val="97000"/>
              </a:lnSpc>
            </a:pPr>
            <a:r>
              <a:rPr sz="1800" kern="0" spc="-20" dirty="0">
                <a:solidFill>
                  <a:srgbClr val="000000">
                    <a:alpha val="100000"/>
                  </a:srgbClr>
                </a:solidFill>
                <a:latin typeface="Arial" panose="020B0604020202020204"/>
                <a:ea typeface="Arial" panose="020B0604020202020204"/>
                <a:cs typeface="Arial" panose="020B0604020202020204"/>
              </a:rPr>
              <a:t>“Test time”:</a:t>
            </a:r>
            <a:endParaRPr sz="1800" dirty="0">
              <a:latin typeface="Arial" panose="020B0604020202020204"/>
              <a:ea typeface="Arial" panose="020B0604020202020204"/>
              <a:cs typeface="Arial" panose="020B0604020202020204"/>
            </a:endParaRPr>
          </a:p>
          <a:p>
            <a:pPr marL="12700" algn="l" rtl="0" eaLnBrk="0">
              <a:lnSpc>
                <a:spcPct val="97000"/>
              </a:lnSpc>
              <a:spcBef>
                <a:spcPts val="115"/>
              </a:spcBef>
            </a:pPr>
            <a:r>
              <a:rPr sz="1800" kern="0" spc="120" dirty="0">
                <a:solidFill>
                  <a:srgbClr val="000000">
                    <a:alpha val="100000"/>
                  </a:srgbClr>
                </a:solidFill>
                <a:latin typeface="Arial" panose="020B0604020202020204"/>
                <a:ea typeface="Arial" panose="020B0604020202020204"/>
                <a:cs typeface="Arial" panose="020B0604020202020204"/>
              </a:rPr>
              <a:t>-&gt; </a:t>
            </a:r>
            <a:r>
              <a:rPr sz="1800" kern="0" spc="0" dirty="0">
                <a:solidFill>
                  <a:srgbClr val="000000">
                    <a:alpha val="100000"/>
                  </a:srgbClr>
                </a:solidFill>
                <a:latin typeface="Arial" panose="020B0604020202020204"/>
                <a:ea typeface="Arial" panose="020B0604020202020204"/>
                <a:cs typeface="Arial" panose="020B0604020202020204"/>
              </a:rPr>
              <a:t>reconstruction</a:t>
            </a:r>
            <a:r>
              <a:rPr sz="1800" kern="0" spc="12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from</a:t>
            </a:r>
            <a:endParaRPr sz="1800" dirty="0">
              <a:latin typeface="Arial" panose="020B0604020202020204"/>
              <a:ea typeface="Arial" panose="020B0604020202020204"/>
              <a:cs typeface="Arial" panose="020B0604020202020204"/>
            </a:endParaRPr>
          </a:p>
          <a:p>
            <a:pPr marL="394335" algn="l" rtl="0" eaLnBrk="0">
              <a:lnSpc>
                <a:spcPct val="97000"/>
              </a:lnSpc>
              <a:spcBef>
                <a:spcPts val="15"/>
              </a:spcBef>
            </a:pPr>
            <a:r>
              <a:rPr sz="1800" kern="0" spc="20" dirty="0">
                <a:solidFill>
                  <a:srgbClr val="000000">
                    <a:alpha val="100000"/>
                  </a:srgbClr>
                </a:solidFill>
                <a:latin typeface="Arial" panose="020B0604020202020204"/>
                <a:ea typeface="Arial" panose="020B0604020202020204"/>
                <a:cs typeface="Arial" panose="020B0604020202020204"/>
              </a:rPr>
              <a:t>‘random’</a:t>
            </a:r>
            <a:r>
              <a:rPr sz="1800" kern="0" spc="-90" dirty="0">
                <a:solidFill>
                  <a:srgbClr val="000000">
                    <a:alpha val="100000"/>
                  </a:srgbClr>
                </a:solidFill>
                <a:latin typeface="Arial" panose="020B0604020202020204"/>
                <a:ea typeface="Arial" panose="020B0604020202020204"/>
                <a:cs typeface="Arial" panose="020B0604020202020204"/>
              </a:rPr>
              <a:t> </a:t>
            </a:r>
            <a:r>
              <a:rPr sz="1800" kern="0" spc="20" dirty="0">
                <a:solidFill>
                  <a:srgbClr val="000000">
                    <a:alpha val="100000"/>
                  </a:srgbClr>
                </a:solidFill>
                <a:latin typeface="Arial" panose="020B0604020202020204"/>
                <a:ea typeface="Arial" panose="020B0604020202020204"/>
                <a:cs typeface="Arial" panose="020B0604020202020204"/>
              </a:rPr>
              <a:t>vecto</a:t>
            </a:r>
            <a:r>
              <a:rPr sz="1800" kern="0" spc="10" dirty="0">
                <a:solidFill>
                  <a:srgbClr val="000000">
                    <a:alpha val="100000"/>
                  </a:srgbClr>
                </a:solidFill>
                <a:latin typeface="Arial" panose="020B0604020202020204"/>
                <a:ea typeface="Arial" panose="020B0604020202020204"/>
                <a:cs typeface="Arial" panose="020B0604020202020204"/>
              </a:rPr>
              <a:t>r</a:t>
            </a:r>
            <a:endParaRPr sz="18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12000"/>
              </a:lnSpc>
            </a:pPr>
            <a:endParaRPr sz="400" dirty="0">
              <a:latin typeface="Arial" panose="020B0604020202020204"/>
              <a:ea typeface="Arial" panose="020B0604020202020204"/>
              <a:cs typeface="Arial" panose="020B0604020202020204"/>
            </a:endParaRPr>
          </a:p>
          <a:p>
            <a:pPr algn="r" rtl="0" eaLnBrk="0">
              <a:lnSpc>
                <a:spcPct val="79000"/>
              </a:lnSpc>
              <a:spcBef>
                <a:spcPts val="5"/>
              </a:spcBef>
            </a:pPr>
            <a:r>
              <a:rPr sz="1800" kern="0" spc="0" dirty="0">
                <a:solidFill>
                  <a:srgbClr val="000000">
                    <a:alpha val="100000"/>
                  </a:srgbClr>
                </a:solidFill>
                <a:latin typeface="Arial" panose="020B0604020202020204"/>
                <a:ea typeface="Arial" panose="020B0604020202020204"/>
                <a:cs typeface="Arial" panose="020B0604020202020204"/>
              </a:rPr>
              <a:t>Latent</a:t>
            </a:r>
            <a:r>
              <a:rPr sz="1800" kern="0" spc="3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space</a:t>
            </a:r>
            <a:r>
              <a:rPr sz="1800" kern="0" spc="3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z</a:t>
            </a:r>
            <a:endParaRPr sz="1800" dirty="0">
              <a:latin typeface="Arial" panose="020B0604020202020204"/>
              <a:ea typeface="Arial" panose="020B0604020202020204"/>
              <a:cs typeface="Arial" panose="020B0604020202020204"/>
            </a:endParaRPr>
          </a:p>
        </p:txBody>
      </p:sp>
      <p:pic>
        <p:nvPicPr>
          <p:cNvPr id="24" name="picture 94"/>
          <p:cNvPicPr>
            <a:picLocks noChangeAspect="1"/>
          </p:cNvPicPr>
          <p:nvPr/>
        </p:nvPicPr>
        <p:blipFill>
          <a:blip r:embed="rId5"/>
          <a:stretch>
            <a:fillRect/>
          </a:stretch>
        </p:blipFill>
        <p:spPr>
          <a:xfrm rot="21600000">
            <a:off x="7280842" y="3810412"/>
            <a:ext cx="1631157" cy="1565911"/>
          </a:xfrm>
          <a:prstGeom prst="rect">
            <a:avLst/>
          </a:prstGeom>
        </p:spPr>
      </p:pic>
      <p:sp>
        <p:nvSpPr>
          <p:cNvPr id="26" name="textbox 98"/>
          <p:cNvSpPr/>
          <p:nvPr/>
        </p:nvSpPr>
        <p:spPr>
          <a:xfrm>
            <a:off x="7604833" y="3056948"/>
            <a:ext cx="1388744" cy="48133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
              </a:lnSpc>
            </a:pPr>
            <a:endParaRPr sz="100" dirty="0">
              <a:latin typeface="Arial" panose="020B0604020202020204"/>
              <a:ea typeface="Arial" panose="020B0604020202020204"/>
              <a:cs typeface="Arial" panose="020B0604020202020204"/>
            </a:endParaRPr>
          </a:p>
          <a:p>
            <a:pPr marL="12700" algn="l" rtl="0" eaLnBrk="0">
              <a:lnSpc>
                <a:spcPct val="102000"/>
              </a:lnSpc>
            </a:pPr>
            <a:r>
              <a:rPr sz="1500" kern="0" spc="50" dirty="0">
                <a:solidFill>
                  <a:srgbClr val="000000">
                    <a:alpha val="100000"/>
                  </a:srgbClr>
                </a:solidFill>
                <a:latin typeface="Arial" panose="020B0604020202020204"/>
                <a:ea typeface="Arial" panose="020B0604020202020204"/>
                <a:cs typeface="Arial" panose="020B0604020202020204"/>
              </a:rPr>
              <a:t>Reconstructio</a:t>
            </a:r>
            <a:r>
              <a:rPr sz="1500" kern="0" spc="40" dirty="0">
                <a:solidFill>
                  <a:srgbClr val="000000">
                    <a:alpha val="100000"/>
                  </a:srgbClr>
                </a:solidFill>
                <a:latin typeface="Arial" panose="020B0604020202020204"/>
                <a:ea typeface="Arial" panose="020B0604020202020204"/>
                <a:cs typeface="Arial" panose="020B0604020202020204"/>
              </a:rPr>
              <a:t>n</a:t>
            </a:r>
            <a:r>
              <a:rPr sz="1500" kern="0" spc="-10" dirty="0">
                <a:solidFill>
                  <a:srgbClr val="000000">
                    <a:alpha val="100000"/>
                  </a:srgbClr>
                </a:solidFill>
                <a:latin typeface="Arial" panose="020B0604020202020204"/>
                <a:ea typeface="Arial" panose="020B0604020202020204"/>
                <a:cs typeface="Arial" panose="020B0604020202020204"/>
              </a:rPr>
              <a:t> </a:t>
            </a:r>
            <a:r>
              <a:rPr sz="1500" kern="0" spc="0" dirty="0">
                <a:solidFill>
                  <a:srgbClr val="000000">
                    <a:alpha val="100000"/>
                  </a:srgbClr>
                </a:solidFill>
                <a:latin typeface="Arial" panose="020B0604020202020204"/>
                <a:ea typeface="Arial" panose="020B0604020202020204"/>
                <a:cs typeface="Arial" panose="020B0604020202020204"/>
              </a:rPr>
              <a:t>Loss</a:t>
            </a:r>
            <a:r>
              <a:rPr sz="1500" kern="0" spc="50" dirty="0">
                <a:solidFill>
                  <a:srgbClr val="000000">
                    <a:alpha val="100000"/>
                  </a:srgbClr>
                </a:solidFill>
                <a:latin typeface="Arial" panose="020B0604020202020204"/>
                <a:ea typeface="Arial" panose="020B0604020202020204"/>
                <a:cs typeface="Arial" panose="020B0604020202020204"/>
              </a:rPr>
              <a:t> (</a:t>
            </a:r>
            <a:r>
              <a:rPr sz="1500" kern="0" spc="0" dirty="0">
                <a:solidFill>
                  <a:srgbClr val="000000">
                    <a:alpha val="100000"/>
                  </a:srgbClr>
                </a:solidFill>
                <a:latin typeface="Arial" panose="020B0604020202020204"/>
                <a:ea typeface="Arial" panose="020B0604020202020204"/>
                <a:cs typeface="Arial" panose="020B0604020202020204"/>
              </a:rPr>
              <a:t>often</a:t>
            </a:r>
            <a:r>
              <a:rPr sz="1500" kern="0" spc="180" dirty="0">
                <a:solidFill>
                  <a:srgbClr val="000000">
                    <a:alpha val="100000"/>
                  </a:srgbClr>
                </a:solidFill>
                <a:latin typeface="Arial" panose="020B0604020202020204"/>
                <a:ea typeface="Arial" panose="020B0604020202020204"/>
                <a:cs typeface="Arial" panose="020B0604020202020204"/>
              </a:rPr>
              <a:t> </a:t>
            </a:r>
            <a:r>
              <a:rPr sz="1500" kern="0" spc="0" dirty="0">
                <a:solidFill>
                  <a:srgbClr val="000000">
                    <a:alpha val="100000"/>
                  </a:srgbClr>
                </a:solidFill>
                <a:latin typeface="Arial" panose="020B0604020202020204"/>
                <a:ea typeface="Arial" panose="020B0604020202020204"/>
                <a:cs typeface="Arial" panose="020B0604020202020204"/>
              </a:rPr>
              <a:t>L</a:t>
            </a:r>
            <a:r>
              <a:rPr sz="1500" kern="0" spc="50" dirty="0">
                <a:solidFill>
                  <a:srgbClr val="000000">
                    <a:alpha val="100000"/>
                  </a:srgbClr>
                </a:solidFill>
                <a:latin typeface="Arial" panose="020B0604020202020204"/>
                <a:ea typeface="Arial" panose="020B0604020202020204"/>
                <a:cs typeface="Arial" panose="020B0604020202020204"/>
              </a:rPr>
              <a:t>2)</a:t>
            </a:r>
            <a:endParaRPr sz="1500" dirty="0">
              <a:latin typeface="Arial" panose="020B0604020202020204"/>
              <a:ea typeface="Arial" panose="020B0604020202020204"/>
              <a:cs typeface="Arial" panose="020B0604020202020204"/>
            </a:endParaRPr>
          </a:p>
        </p:txBody>
      </p:sp>
      <p:sp>
        <p:nvSpPr>
          <p:cNvPr id="27" name="textbox 100"/>
          <p:cNvSpPr/>
          <p:nvPr/>
        </p:nvSpPr>
        <p:spPr>
          <a:xfrm>
            <a:off x="4341168" y="6069338"/>
            <a:ext cx="1595119" cy="290829"/>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algn="r" rtl="0" eaLnBrk="0">
              <a:lnSpc>
                <a:spcPct val="97000"/>
              </a:lnSpc>
            </a:pPr>
            <a:r>
              <a:rPr sz="1800" kern="0" spc="-60" dirty="0">
                <a:solidFill>
                  <a:srgbClr val="000000">
                    <a:alpha val="100000"/>
                  </a:srgbClr>
                </a:solidFill>
                <a:latin typeface="Arial" panose="020B0604020202020204"/>
                <a:ea typeface="Arial" panose="020B0604020202020204"/>
                <a:cs typeface="Arial" panose="020B0604020202020204"/>
              </a:rPr>
              <a:t>dim (z)</a:t>
            </a:r>
            <a:r>
              <a:rPr sz="1800" kern="0" spc="30" dirty="0">
                <a:solidFill>
                  <a:srgbClr val="000000">
                    <a:alpha val="100000"/>
                  </a:srgbClr>
                </a:solidFill>
                <a:latin typeface="Arial" panose="020B0604020202020204"/>
                <a:ea typeface="Arial" panose="020B0604020202020204"/>
                <a:cs typeface="Arial" panose="020B0604020202020204"/>
              </a:rPr>
              <a:t> </a:t>
            </a:r>
            <a:r>
              <a:rPr sz="1800" kern="0" spc="-60" dirty="0">
                <a:solidFill>
                  <a:srgbClr val="000000">
                    <a:alpha val="100000"/>
                  </a:srgbClr>
                </a:solidFill>
                <a:latin typeface="Arial" panose="020B0604020202020204"/>
                <a:ea typeface="Arial" panose="020B0604020202020204"/>
                <a:cs typeface="Arial" panose="020B0604020202020204"/>
              </a:rPr>
              <a:t>&lt;</a:t>
            </a:r>
            <a:r>
              <a:rPr sz="1800" kern="0" spc="50" dirty="0">
                <a:solidFill>
                  <a:srgbClr val="000000">
                    <a:alpha val="100000"/>
                  </a:srgbClr>
                </a:solidFill>
                <a:latin typeface="Arial" panose="020B0604020202020204"/>
                <a:ea typeface="Arial" panose="020B0604020202020204"/>
                <a:cs typeface="Arial" panose="020B0604020202020204"/>
              </a:rPr>
              <a:t> </a:t>
            </a:r>
            <a:r>
              <a:rPr sz="1800" kern="0" spc="-60" dirty="0">
                <a:solidFill>
                  <a:srgbClr val="000000">
                    <a:alpha val="100000"/>
                  </a:srgbClr>
                </a:solidFill>
                <a:latin typeface="Arial" panose="020B0604020202020204"/>
                <a:ea typeface="Arial" panose="020B0604020202020204"/>
                <a:cs typeface="Arial" panose="020B0604020202020204"/>
              </a:rPr>
              <a:t>dim</a:t>
            </a:r>
            <a:r>
              <a:rPr sz="1800" kern="0" spc="50" dirty="0">
                <a:solidFill>
                  <a:srgbClr val="000000">
                    <a:alpha val="100000"/>
                  </a:srgbClr>
                </a:solidFill>
                <a:latin typeface="Arial" panose="020B0604020202020204"/>
                <a:ea typeface="Arial" panose="020B0604020202020204"/>
                <a:cs typeface="Arial" panose="020B0604020202020204"/>
              </a:rPr>
              <a:t> </a:t>
            </a:r>
            <a:r>
              <a:rPr sz="1800" kern="0" spc="-60" dirty="0">
                <a:solidFill>
                  <a:srgbClr val="000000">
                    <a:alpha val="100000"/>
                  </a:srgbClr>
                </a:solidFill>
                <a:latin typeface="Arial" panose="020B0604020202020204"/>
                <a:ea typeface="Arial" panose="020B0604020202020204"/>
                <a:cs typeface="Arial" panose="020B0604020202020204"/>
              </a:rPr>
              <a:t>(x)</a:t>
            </a:r>
            <a:endParaRPr sz="1800" dirty="0">
              <a:latin typeface="Arial" panose="020B0604020202020204"/>
              <a:ea typeface="Arial" panose="020B0604020202020204"/>
              <a:cs typeface="Arial" panose="020B0604020202020204"/>
            </a:endParaRPr>
          </a:p>
        </p:txBody>
      </p:sp>
      <p:sp>
        <p:nvSpPr>
          <p:cNvPr id="28" name="textbox 102"/>
          <p:cNvSpPr/>
          <p:nvPr/>
        </p:nvSpPr>
        <p:spPr>
          <a:xfrm>
            <a:off x="7375489" y="5548130"/>
            <a:ext cx="1442719" cy="290829"/>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marL="12700" algn="l" rtl="0" eaLnBrk="0">
              <a:lnSpc>
                <a:spcPct val="97000"/>
              </a:lnSpc>
            </a:pPr>
            <a:r>
              <a:rPr sz="1800" kern="0" spc="10" dirty="0">
                <a:solidFill>
                  <a:srgbClr val="000000">
                    <a:alpha val="100000"/>
                  </a:srgbClr>
                </a:solidFill>
                <a:latin typeface="Arial" panose="020B0604020202020204"/>
                <a:ea typeface="Arial" panose="020B0604020202020204"/>
                <a:cs typeface="Arial" panose="020B0604020202020204"/>
              </a:rPr>
              <a:t>Output</a:t>
            </a:r>
            <a:r>
              <a:rPr sz="1800" kern="0" spc="130" dirty="0">
                <a:solidFill>
                  <a:srgbClr val="000000">
                    <a:alpha val="100000"/>
                  </a:srgbClr>
                </a:solidFill>
                <a:latin typeface="Arial" panose="020B0604020202020204"/>
                <a:ea typeface="Arial" panose="020B0604020202020204"/>
                <a:cs typeface="Arial" panose="020B0604020202020204"/>
              </a:rPr>
              <a:t> </a:t>
            </a:r>
            <a:r>
              <a:rPr sz="1800" kern="0" spc="10" dirty="0">
                <a:solidFill>
                  <a:srgbClr val="000000">
                    <a:alpha val="100000"/>
                  </a:srgbClr>
                </a:solidFill>
                <a:latin typeface="Arial" panose="020B0604020202020204"/>
                <a:ea typeface="Arial" panose="020B0604020202020204"/>
                <a:cs typeface="Arial" panose="020B0604020202020204"/>
              </a:rPr>
              <a:t>Image</a:t>
            </a:r>
            <a:endParaRPr sz="1800" dirty="0">
              <a:latin typeface="Arial" panose="020B0604020202020204"/>
              <a:ea typeface="Arial" panose="020B0604020202020204"/>
              <a:cs typeface="Arial" panose="020B0604020202020204"/>
            </a:endParaRPr>
          </a:p>
        </p:txBody>
      </p:sp>
      <p:pic>
        <p:nvPicPr>
          <p:cNvPr id="29" name="picture 104"/>
          <p:cNvPicPr>
            <a:picLocks noChangeAspect="1"/>
          </p:cNvPicPr>
          <p:nvPr/>
        </p:nvPicPr>
        <p:blipFill>
          <a:blip r:embed="rId6"/>
          <a:stretch>
            <a:fillRect/>
          </a:stretch>
        </p:blipFill>
        <p:spPr>
          <a:xfrm rot="21600000">
            <a:off x="7159975" y="3431532"/>
            <a:ext cx="357879" cy="253189"/>
          </a:xfrm>
          <a:prstGeom prst="rect">
            <a:avLst/>
          </a:prstGeom>
        </p:spPr>
      </p:pic>
    </p:spTree>
    <p:extLst>
      <p:ext uri="{BB962C8B-B14F-4D97-AF65-F5344CB8AC3E}">
        <p14:creationId xmlns:p14="http://schemas.microsoft.com/office/powerpoint/2010/main" val="353281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4" name="标题 2"/>
          <p:cNvSpPr txBox="1">
            <a:spLocks/>
          </p:cNvSpPr>
          <p:nvPr/>
        </p:nvSpPr>
        <p:spPr bwMode="auto">
          <a:xfrm>
            <a:off x="609600" y="1027046"/>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cs typeface="+mj-cs"/>
              </a:rPr>
              <a:t>生成对抗网络</a:t>
            </a:r>
            <a:endParaRPr kumimoji="0" lang="zh-CN" altLang="en-US" sz="2800" b="0" i="0" u="none" strike="noStrike" kern="1200" cap="none" spc="0" normalizeH="0" baseline="0" noProof="0" dirty="0">
              <a:ln>
                <a:noFill/>
              </a:ln>
              <a:solidFill>
                <a:srgbClr val="2A4A75"/>
              </a:solidFill>
              <a:effectLst/>
              <a:uLnTx/>
              <a:uFillTx/>
              <a:latin typeface="Helvetica"/>
              <a:ea typeface="微软雅黑"/>
              <a:cs typeface="+mj-cs"/>
            </a:endParaRPr>
          </a:p>
        </p:txBody>
      </p:sp>
      <p:sp>
        <p:nvSpPr>
          <p:cNvPr id="5" name="内容占位符 3"/>
          <p:cNvSpPr txBox="1">
            <a:spLocks/>
          </p:cNvSpPr>
          <p:nvPr/>
        </p:nvSpPr>
        <p:spPr bwMode="auto">
          <a:xfrm>
            <a:off x="609600" y="1941446"/>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0">
              <a:buClr>
                <a:srgbClr val="1C314E"/>
              </a:buClr>
              <a:defRPr/>
            </a:pPr>
            <a:r>
              <a:rPr lang="zh-CN" altLang="en-US" dirty="0">
                <a:latin typeface="Times New Roman"/>
                <a:ea typeface="华文楷体"/>
              </a:rPr>
              <a:t>生成对抗网络利</a:t>
            </a:r>
            <a:r>
              <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rPr>
              <a:t>用神经网络构建对抗式生成模型。</a:t>
            </a:r>
          </a:p>
          <a:p>
            <a:pPr marL="308075" marR="0" lvl="1" indent="-153591" algn="l" defTabSz="914400" rtl="0" eaLnBrk="1" fontAlgn="base" latinLnBrk="0" hangingPunct="1">
              <a:lnSpc>
                <a:spcPct val="100000"/>
              </a:lnSpc>
              <a:spcBef>
                <a:spcPts val="281"/>
              </a:spcBef>
              <a:spcAft>
                <a:spcPct val="0"/>
              </a:spcAft>
              <a:buClr>
                <a:srgbClr val="EB641B"/>
              </a:buClr>
              <a:buSzPct val="76000"/>
              <a:buFont typeface="Wingdings 3" panose="05040102010807070707" pitchFamily="18" charset="2"/>
              <a:buChar char=""/>
              <a:tabLst/>
              <a:defRPr/>
            </a:pP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cs typeface="+mn-cs"/>
              </a:rPr>
              <a:t>（</a:t>
            </a:r>
            <a:r>
              <a:rPr kumimoji="0" lang="en-US" altLang="zh-CN" sz="2400" b="0" i="0" u="none" strike="noStrike" kern="1200" cap="none" spc="0" normalizeH="0" baseline="0" noProof="0" dirty="0" smtClean="0">
                <a:ln>
                  <a:noFill/>
                </a:ln>
                <a:solidFill>
                  <a:srgbClr val="2A4A75"/>
                </a:solidFill>
                <a:effectLst/>
                <a:uLnTx/>
                <a:uFillTx/>
                <a:latin typeface="Times New Roman"/>
                <a:ea typeface="华文楷体"/>
                <a:cs typeface="+mn-cs"/>
              </a:rPr>
              <a:t>Generative Adversarial Network</a:t>
            </a: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cs typeface="+mn-cs"/>
              </a:rPr>
              <a:t>，</a:t>
            </a:r>
            <a:r>
              <a:rPr kumimoji="0" lang="en-US" altLang="zh-CN" sz="2400" b="0" i="0" u="none" strike="noStrike" kern="1200" cap="none" spc="0" normalizeH="0" baseline="0" noProof="0" dirty="0" smtClean="0">
                <a:ln>
                  <a:noFill/>
                </a:ln>
                <a:solidFill>
                  <a:srgbClr val="2A4A75"/>
                </a:solidFill>
                <a:effectLst/>
                <a:uLnTx/>
                <a:uFillTx/>
                <a:latin typeface="Times New Roman"/>
                <a:ea typeface="华文楷体"/>
                <a:cs typeface="+mn-cs"/>
              </a:rPr>
              <a:t>GAN</a:t>
            </a: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cs typeface="+mn-cs"/>
              </a:rPr>
              <a:t>）</a:t>
            </a:r>
            <a:endParaRPr kumimoji="0" lang="en-US" altLang="zh-CN" sz="2400" b="0" i="0" u="none" strike="noStrike" kern="1200" cap="none" spc="0" normalizeH="0" baseline="0" noProof="0" dirty="0" smtClean="0">
              <a:ln>
                <a:noFill/>
              </a:ln>
              <a:solidFill>
                <a:srgbClr val="2A4A75"/>
              </a:solidFill>
              <a:effectLst/>
              <a:uLnTx/>
              <a:uFillTx/>
              <a:latin typeface="Times New Roman"/>
              <a:ea typeface="华文楷体"/>
              <a:cs typeface="+mn-cs"/>
            </a:endParaRPr>
          </a:p>
          <a:p>
            <a:pPr marL="462558" marR="0" lvl="2" indent="-128588" algn="l" defTabSz="914400" rtl="0" eaLnBrk="1" fontAlgn="base" latinLnBrk="0" hangingPunct="1">
              <a:lnSpc>
                <a:spcPct val="100000"/>
              </a:lnSpc>
              <a:spcBef>
                <a:spcPts val="281"/>
              </a:spcBef>
              <a:spcAft>
                <a:spcPct val="0"/>
              </a:spcAft>
              <a:buClr>
                <a:srgbClr val="BCBCBC"/>
              </a:buClr>
              <a:buSzPct val="76000"/>
              <a:buFont typeface="Wingdings 3" panose="05040102010807070707" pitchFamily="18" charset="2"/>
              <a:buChar char=""/>
              <a:tabLst/>
              <a:defRPr/>
            </a:pPr>
            <a:r>
              <a:rPr kumimoji="0" lang="en-US" altLang="zh-CN" sz="2000" b="0" i="0" u="none" strike="noStrike" kern="1200" cap="none" spc="0" normalizeH="0" baseline="0" noProof="0" dirty="0" smtClean="0">
                <a:ln>
                  <a:noFill/>
                </a:ln>
                <a:solidFill>
                  <a:srgbClr val="2A4A75"/>
                </a:solidFill>
                <a:effectLst/>
                <a:uLnTx/>
                <a:uFillTx/>
                <a:latin typeface="Times New Roman"/>
                <a:ea typeface="华文楷体"/>
                <a:cs typeface="+mn-cs"/>
              </a:rPr>
              <a:t>[</a:t>
            </a:r>
            <a:r>
              <a:rPr kumimoji="0" lang="en-US" altLang="zh-CN" sz="2000" b="0" i="0" u="none" strike="noStrike" kern="1200" cap="none" spc="0" normalizeH="0" baseline="0" noProof="0" dirty="0" err="1" smtClean="0">
                <a:ln>
                  <a:noFill/>
                </a:ln>
                <a:solidFill>
                  <a:srgbClr val="2A4A75"/>
                </a:solidFill>
                <a:effectLst/>
                <a:uLnTx/>
                <a:uFillTx/>
                <a:latin typeface="Times New Roman"/>
                <a:ea typeface="华文楷体"/>
                <a:cs typeface="+mn-cs"/>
              </a:rPr>
              <a:t>Goodfellow</a:t>
            </a:r>
            <a:r>
              <a:rPr kumimoji="0" lang="en-US" altLang="zh-CN" sz="2000" b="0" i="0" u="none" strike="noStrike" kern="1200" cap="none" spc="0" normalizeH="0" baseline="0" noProof="0" dirty="0" smtClean="0">
                <a:ln>
                  <a:noFill/>
                </a:ln>
                <a:solidFill>
                  <a:srgbClr val="2A4A75"/>
                </a:solidFill>
                <a:effectLst/>
                <a:uLnTx/>
                <a:uFillTx/>
                <a:latin typeface="Times New Roman"/>
                <a:ea typeface="华文楷体"/>
                <a:cs typeface="+mn-cs"/>
              </a:rPr>
              <a:t> et al., 2014]</a:t>
            </a:r>
          </a:p>
          <a:p>
            <a:pPr marL="462558" marR="0" lvl="2" indent="-128588" algn="l" defTabSz="914400" rtl="0" eaLnBrk="1" fontAlgn="base" latinLnBrk="0" hangingPunct="1">
              <a:lnSpc>
                <a:spcPct val="100000"/>
              </a:lnSpc>
              <a:spcBef>
                <a:spcPts val="281"/>
              </a:spcBef>
              <a:spcAft>
                <a:spcPct val="0"/>
              </a:spcAft>
              <a:buClr>
                <a:srgbClr val="BCBCBC"/>
              </a:buClr>
              <a:buSzPct val="76000"/>
              <a:buFont typeface="Wingdings 3" panose="05040102010807070707" pitchFamily="18" charset="2"/>
              <a:buChar char=""/>
              <a:tabLst/>
              <a:defRPr/>
            </a:pPr>
            <a:r>
              <a:rPr kumimoji="0" lang="en-US" altLang="zh-CN" sz="2000" b="0" i="0" u="none" strike="noStrike" kern="1200" cap="none" spc="0" normalizeH="0" baseline="0" noProof="0" dirty="0" smtClean="0">
                <a:ln>
                  <a:noFill/>
                </a:ln>
                <a:solidFill>
                  <a:srgbClr val="2A4A75"/>
                </a:solidFill>
                <a:effectLst/>
                <a:uLnTx/>
                <a:uFillTx/>
                <a:latin typeface="Times New Roman"/>
                <a:ea typeface="华文楷体"/>
                <a:cs typeface="+mn-cs"/>
              </a:rPr>
              <a:t>https://arxiv.org/abs/1406.2661</a:t>
            </a:r>
          </a:p>
          <a:p>
            <a:pPr marL="308075" marR="0" lvl="1" indent="-153591" algn="l" defTabSz="914400" rtl="0" eaLnBrk="1" fontAlgn="base" latinLnBrk="0" hangingPunct="1">
              <a:lnSpc>
                <a:spcPct val="100000"/>
              </a:lnSpc>
              <a:spcBef>
                <a:spcPts val="281"/>
              </a:spcBef>
              <a:spcAft>
                <a:spcPct val="0"/>
              </a:spcAft>
              <a:buClr>
                <a:srgbClr val="EB641B"/>
              </a:buClr>
              <a:buSzPct val="76000"/>
              <a:buFont typeface="Wingdings 3" panose="05040102010807070707" pitchFamily="18" charset="2"/>
              <a:buChar char=""/>
              <a:tabLst/>
              <a:defRPr/>
            </a:pPr>
            <a:endParaRPr kumimoji="0" lang="en-US" altLang="zh-CN" sz="2400" b="0" i="0" u="none" strike="noStrike" kern="1200" cap="none" spc="0" normalizeH="0" baseline="0" noProof="0" dirty="0">
              <a:ln>
                <a:noFill/>
              </a:ln>
              <a:solidFill>
                <a:srgbClr val="2A4A75"/>
              </a:solidFill>
              <a:effectLst/>
              <a:uLnTx/>
              <a:uFillTx/>
              <a:latin typeface="Times New Roman"/>
              <a:ea typeface="华文楷体"/>
              <a:cs typeface="+mn-cs"/>
            </a:endParaRPr>
          </a:p>
        </p:txBody>
      </p:sp>
      <p:pic>
        <p:nvPicPr>
          <p:cNvPr id="6" name="图片 5"/>
          <p:cNvPicPr>
            <a:picLocks noChangeAspect="1"/>
          </p:cNvPicPr>
          <p:nvPr/>
        </p:nvPicPr>
        <p:blipFill>
          <a:blip r:embed="rId4"/>
          <a:stretch>
            <a:fillRect/>
          </a:stretch>
        </p:blipFill>
        <p:spPr>
          <a:xfrm>
            <a:off x="2057400" y="3770246"/>
            <a:ext cx="7681299" cy="2900362"/>
          </a:xfrm>
          <a:prstGeom prst="rect">
            <a:avLst/>
          </a:prstGeom>
        </p:spPr>
      </p:pic>
    </p:spTree>
    <p:extLst>
      <p:ext uri="{BB962C8B-B14F-4D97-AF65-F5344CB8AC3E}">
        <p14:creationId xmlns:p14="http://schemas.microsoft.com/office/powerpoint/2010/main" val="132641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5" name="内容占位符 3"/>
          <p:cNvSpPr txBox="1">
            <a:spLocks/>
          </p:cNvSpPr>
          <p:nvPr/>
        </p:nvSpPr>
        <p:spPr bwMode="auto">
          <a:xfrm>
            <a:off x="819959" y="2741052"/>
            <a:ext cx="10972800" cy="295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r>
              <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rPr>
              <a:t>隐式密度模型</a:t>
            </a:r>
          </a:p>
          <a:p>
            <a:pPr marL="308075" marR="0" lvl="1" indent="-153591" algn="l" defTabSz="914400" rtl="0" eaLnBrk="1" fontAlgn="base" latinLnBrk="0" hangingPunct="1">
              <a:lnSpc>
                <a:spcPct val="100000"/>
              </a:lnSpc>
              <a:spcBef>
                <a:spcPts val="281"/>
              </a:spcBef>
              <a:spcAft>
                <a:spcPct val="0"/>
              </a:spcAft>
              <a:buClr>
                <a:srgbClr val="EB641B"/>
              </a:buClr>
              <a:buSzPct val="76000"/>
              <a:buFont typeface="Wingdings 3" panose="05040102010807070707" pitchFamily="18" charset="2"/>
              <a:buChar char=""/>
              <a:tabLst/>
              <a:defRPr/>
            </a:pP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rPr>
              <a:t>不显示地估计出数据分布的密度函数</a:t>
            </a:r>
          </a:p>
          <a:p>
            <a:pPr marL="308075" marR="0" lvl="1" indent="-153591" algn="l" defTabSz="914400" rtl="0" eaLnBrk="1" fontAlgn="base" latinLnBrk="0" hangingPunct="1">
              <a:lnSpc>
                <a:spcPct val="100000"/>
              </a:lnSpc>
              <a:spcBef>
                <a:spcPts val="281"/>
              </a:spcBef>
              <a:spcAft>
                <a:spcPct val="0"/>
              </a:spcAft>
              <a:buClr>
                <a:srgbClr val="EB641B"/>
              </a:buClr>
              <a:buSzPct val="76000"/>
              <a:buFont typeface="Wingdings 3" panose="05040102010807070707" pitchFamily="18" charset="2"/>
              <a:buChar char=""/>
              <a:tabLst/>
              <a:defRPr/>
            </a:pP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rPr>
              <a:t>但能生成符合数据分布</a:t>
            </a:r>
            <a:r>
              <a:rPr kumimoji="0" lang="en-US" altLang="zh-CN" sz="2400" b="0" i="0" u="none" strike="noStrike" kern="1200" cap="none" spc="0" normalizeH="0" baseline="0" noProof="0" dirty="0" err="1" smtClean="0">
                <a:ln>
                  <a:noFill/>
                </a:ln>
                <a:solidFill>
                  <a:srgbClr val="2A4A75"/>
                </a:solidFill>
                <a:effectLst/>
                <a:uLnTx/>
                <a:uFillTx/>
                <a:latin typeface="Times New Roman"/>
                <a:ea typeface="华文楷体"/>
              </a:rPr>
              <a:t>p</a:t>
            </a:r>
            <a:r>
              <a:rPr kumimoji="0" lang="en-US" altLang="zh-CN" sz="2400" b="0" i="0" u="none" strike="noStrike" kern="1200" cap="none" spc="0" normalizeH="0" baseline="-25000" noProof="0" dirty="0" err="1" smtClean="0">
                <a:ln>
                  <a:noFill/>
                </a:ln>
                <a:solidFill>
                  <a:srgbClr val="2A4A75"/>
                </a:solidFill>
                <a:effectLst/>
                <a:uLnTx/>
                <a:uFillTx/>
                <a:latin typeface="Times New Roman"/>
                <a:ea typeface="华文楷体"/>
              </a:rPr>
              <a:t>data</a:t>
            </a: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rPr>
              <a:t> </a:t>
            </a:r>
            <a:r>
              <a:rPr kumimoji="0" lang="en-US" altLang="zh-CN" sz="2400" b="0" i="0" u="none" strike="noStrike" kern="1200" cap="none" spc="0" normalizeH="0" baseline="0" noProof="0" dirty="0" smtClean="0">
                <a:ln>
                  <a:noFill/>
                </a:ln>
                <a:solidFill>
                  <a:srgbClr val="2A4A75"/>
                </a:solidFill>
                <a:effectLst/>
                <a:uLnTx/>
                <a:uFillTx/>
                <a:latin typeface="Times New Roman"/>
                <a:ea typeface="华文楷体"/>
              </a:rPr>
              <a:t>(x)</a:t>
            </a: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rPr>
              <a:t>的样本</a:t>
            </a:r>
          </a:p>
          <a:p>
            <a:pPr marL="308075" marR="0" lvl="1" indent="-153591" algn="l" defTabSz="914400" rtl="0" eaLnBrk="1" fontAlgn="base" latinLnBrk="0" hangingPunct="1">
              <a:lnSpc>
                <a:spcPct val="100000"/>
              </a:lnSpc>
              <a:spcBef>
                <a:spcPts val="281"/>
              </a:spcBef>
              <a:spcAft>
                <a:spcPct val="0"/>
              </a:spcAft>
              <a:buClr>
                <a:srgbClr val="EB641B"/>
              </a:buClr>
              <a:buSzPct val="76000"/>
              <a:buFont typeface="Wingdings 3" panose="05040102010807070707" pitchFamily="18" charset="2"/>
              <a:buChar char=""/>
              <a:tabLst/>
              <a:defRPr/>
            </a:pP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rPr>
              <a:t>无法用最大似然估计</a:t>
            </a:r>
          </a:p>
        </p:txBody>
      </p:sp>
      <p:sp>
        <p:nvSpPr>
          <p:cNvPr id="6" name="标题 1"/>
          <p:cNvSpPr txBox="1">
            <a:spLocks/>
          </p:cNvSpPr>
          <p:nvPr/>
        </p:nvSpPr>
        <p:spPr bwMode="auto">
          <a:xfrm>
            <a:off x="609600" y="1436007"/>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rPr>
              <a:t>隐式密度模型</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28645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4" name="标题 1"/>
          <p:cNvSpPr txBox="1">
            <a:spLocks/>
          </p:cNvSpPr>
          <p:nvPr/>
        </p:nvSpPr>
        <p:spPr bwMode="auto">
          <a:xfrm>
            <a:off x="609600" y="963777"/>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smtClean="0">
                <a:ln>
                  <a:noFill/>
                </a:ln>
                <a:solidFill>
                  <a:srgbClr val="2A4A75"/>
                </a:solidFill>
                <a:effectLst/>
                <a:uLnTx/>
                <a:uFillTx/>
                <a:latin typeface="Helvetica"/>
                <a:ea typeface="微软雅黑"/>
              </a:rPr>
              <a:t>生成网络</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
        <p:nvSpPr>
          <p:cNvPr id="5" name="内容占位符 2"/>
          <p:cNvSpPr txBox="1">
            <a:spLocks/>
          </p:cNvSpPr>
          <p:nvPr/>
        </p:nvSpPr>
        <p:spPr bwMode="auto">
          <a:xfrm>
            <a:off x="609600" y="1878177"/>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r>
              <a:rPr kumimoji="0" lang="zh-CN" altLang="en-US" sz="2800" b="0" i="0" u="none" strike="noStrike" kern="1200" cap="none" spc="0" normalizeH="0" baseline="0" noProof="0" smtClean="0">
                <a:ln>
                  <a:noFill/>
                </a:ln>
                <a:solidFill>
                  <a:srgbClr val="AD470F"/>
                </a:solidFill>
                <a:effectLst/>
                <a:uLnTx/>
                <a:uFillTx/>
                <a:latin typeface="Times New Roman"/>
                <a:ea typeface="华文楷体"/>
                <a:cs typeface="Arial" panose="020B0604020202020204" pitchFamily="34" charset="0"/>
              </a:rPr>
              <a:t>生成网络从隐空间（</a:t>
            </a:r>
            <a:r>
              <a:rPr kumimoji="0" lang="en-US" altLang="zh-CN" sz="2800" b="0" i="0" u="none" strike="noStrike" kern="1200" cap="none" spc="0" normalizeH="0" baseline="0" noProof="0" smtClean="0">
                <a:ln>
                  <a:noFill/>
                </a:ln>
                <a:solidFill>
                  <a:srgbClr val="AD470F"/>
                </a:solidFill>
                <a:effectLst/>
                <a:uLnTx/>
                <a:uFillTx/>
                <a:latin typeface="Times New Roman"/>
                <a:ea typeface="华文楷体"/>
                <a:cs typeface="Arial" panose="020B0604020202020204" pitchFamily="34" charset="0"/>
              </a:rPr>
              <a:t>latent space</a:t>
            </a:r>
            <a:r>
              <a:rPr kumimoji="0" lang="zh-CN" altLang="en-US" sz="2800" b="0" i="0" u="none" strike="noStrike" kern="1200" cap="none" spc="0" normalizeH="0" baseline="0" noProof="0" smtClean="0">
                <a:ln>
                  <a:noFill/>
                </a:ln>
                <a:solidFill>
                  <a:srgbClr val="AD470F"/>
                </a:solidFill>
                <a:effectLst/>
                <a:uLnTx/>
                <a:uFillTx/>
                <a:latin typeface="Times New Roman"/>
                <a:ea typeface="华文楷体"/>
                <a:cs typeface="Arial" panose="020B0604020202020204" pitchFamily="34" charset="0"/>
              </a:rPr>
              <a:t>）中随机采样作为输入，其输出结果需要尽量模仿训练集中的真实样本。</a:t>
            </a: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smtClean="0">
              <a:ln>
                <a:noFill/>
              </a:ln>
              <a:solidFill>
                <a:srgbClr val="AD470F"/>
              </a:solidFill>
              <a:effectLst/>
              <a:uLnTx/>
              <a:uFillTx/>
              <a:latin typeface="Times New Roman"/>
              <a:ea typeface="华文楷体"/>
              <a:cs typeface="Arial" panose="020B0604020202020204" pitchFamily="34" charset="0"/>
            </a:endParaRP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smtClean="0">
              <a:ln>
                <a:noFill/>
              </a:ln>
              <a:solidFill>
                <a:srgbClr val="AD470F"/>
              </a:solidFill>
              <a:effectLst/>
              <a:uLnTx/>
              <a:uFillTx/>
              <a:latin typeface="Times New Roman"/>
              <a:ea typeface="华文楷体"/>
              <a:cs typeface="Arial" panose="020B0604020202020204" pitchFamily="34" charset="0"/>
            </a:endParaRP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dirty="0">
              <a:ln>
                <a:noFill/>
              </a:ln>
              <a:solidFill>
                <a:srgbClr val="AD470F"/>
              </a:solidFill>
              <a:effectLst/>
              <a:uLnTx/>
              <a:uFillTx/>
              <a:latin typeface="Times New Roman"/>
              <a:ea typeface="华文楷体"/>
              <a:cs typeface="Arial" panose="020B0604020202020204" pitchFamily="34" charset="0"/>
            </a:endParaRPr>
          </a:p>
        </p:txBody>
      </p:sp>
      <p:pic>
        <p:nvPicPr>
          <p:cNvPr id="6" name="图片 5" descr="屏幕剪辑">
            <a:extLst>
              <a:ext uri="{FF2B5EF4-FFF2-40B4-BE49-F238E27FC236}">
                <a16:creationId xmlns="" xmlns:a16="http://schemas.microsoft.com/office/drawing/2014/main" id="{2CF2A040-1BDC-4424-8F6F-71590F406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1" y="3859377"/>
            <a:ext cx="7116001" cy="1524000"/>
          </a:xfrm>
          <a:prstGeom prst="rect">
            <a:avLst/>
          </a:prstGeom>
        </p:spPr>
      </p:pic>
      <p:sp>
        <p:nvSpPr>
          <p:cNvPr id="7" name="文本框 6">
            <a:extLst>
              <a:ext uri="{FF2B5EF4-FFF2-40B4-BE49-F238E27FC236}">
                <a16:creationId xmlns="" xmlns:a16="http://schemas.microsoft.com/office/drawing/2014/main" id="{9FB46A03-4919-4719-95AC-875E2F9D4EFA}"/>
              </a:ext>
            </a:extLst>
          </p:cNvPr>
          <p:cNvSpPr txBox="1"/>
          <p:nvPr/>
        </p:nvSpPr>
        <p:spPr>
          <a:xfrm>
            <a:off x="4900073" y="5840578"/>
            <a:ext cx="2954655"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FF0000"/>
                </a:solidFill>
                <a:latin typeface="Arial" panose="020B0604020202020204" pitchFamily="34" charset="0"/>
                <a:ea typeface="华文楷体"/>
                <a:cs typeface="Arial" panose="020B0604020202020204" pitchFamily="34" charset="0"/>
              </a:rPr>
              <a:t>如何学习生成网络？</a:t>
            </a:r>
          </a:p>
        </p:txBody>
      </p:sp>
      <p:pic>
        <p:nvPicPr>
          <p:cNvPr id="8" name="圖片 58">
            <a:extLst>
              <a:ext uri="{FF2B5EF4-FFF2-40B4-BE49-F238E27FC236}">
                <a16:creationId xmlns="" xmlns:a16="http://schemas.microsoft.com/office/drawing/2014/main" id="{37555F41-0A76-4EB2-9850-FC43EB536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4201" y="3745077"/>
            <a:ext cx="1752600" cy="1752600"/>
          </a:xfrm>
          <a:prstGeom prst="rect">
            <a:avLst/>
          </a:prstGeom>
        </p:spPr>
      </p:pic>
    </p:spTree>
    <p:extLst>
      <p:ext uri="{BB962C8B-B14F-4D97-AF65-F5344CB8AC3E}">
        <p14:creationId xmlns:p14="http://schemas.microsoft.com/office/powerpoint/2010/main" val="1242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5" name="矩形 4">
            <a:extLst>
              <a:ext uri="{FF2B5EF4-FFF2-40B4-BE49-F238E27FC236}">
                <a16:creationId xmlns="" xmlns:a16="http://schemas.microsoft.com/office/drawing/2014/main" id="{123531ED-431B-475D-97F2-817C4679F9A1}"/>
              </a:ext>
            </a:extLst>
          </p:cNvPr>
          <p:cNvSpPr/>
          <p:nvPr/>
        </p:nvSpPr>
        <p:spPr>
          <a:xfrm>
            <a:off x="2926335" y="2887038"/>
            <a:ext cx="1517650" cy="884890"/>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p:txBody>
      </p:sp>
      <mc:AlternateContent xmlns:mc="http://schemas.openxmlformats.org/markup-compatibility/2006" xmlns:a14="http://schemas.microsoft.com/office/drawing/2010/main">
        <mc:Choice Requires="a14">
          <p:sp>
            <p:nvSpPr>
              <p:cNvPr id="6" name="文字方塊 22">
                <a:extLst>
                  <a:ext uri="{FF2B5EF4-FFF2-40B4-BE49-F238E27FC236}">
                    <a16:creationId xmlns="" xmlns:a16="http://schemas.microsoft.com/office/drawing/2014/main" id="{FAFA579C-93C1-4172-A5FA-E3897C2D5C5B}"/>
                  </a:ext>
                </a:extLst>
              </p:cNvPr>
              <p:cNvSpPr txBox="1"/>
              <p:nvPr/>
            </p:nvSpPr>
            <p:spPr>
              <a:xfrm>
                <a:off x="1914332" y="2688805"/>
                <a:ext cx="530273" cy="1273875"/>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srgbClr val="2A4A75"/>
                              </a:solidFill>
                              <a:latin typeface="Cambria Math" panose="02040503050406030204" pitchFamily="18" charset="0"/>
                            </a:rPr>
                          </m:ctrlPr>
                        </m:dPr>
                        <m:e>
                          <m:eqArr>
                            <m:eqArrPr>
                              <m:ctrlPr>
                                <a:rPr lang="en-US" altLang="zh-TW" i="1" smtClean="0">
                                  <a:solidFill>
                                    <a:srgbClr val="2A4A75"/>
                                  </a:solidFill>
                                  <a:latin typeface="Cambria Math" panose="02040503050406030204" pitchFamily="18" charset="0"/>
                                </a:rPr>
                              </m:ctrlPr>
                            </m:eqArrPr>
                            <m:e>
                              <m:r>
                                <a:rPr lang="en-US" altLang="zh-TW" i="1" smtClean="0">
                                  <a:solidFill>
                                    <a:srgbClr val="2A4A75"/>
                                  </a:solidFill>
                                  <a:latin typeface="Cambria Math" panose="02040503050406030204" pitchFamily="18" charset="0"/>
                                </a:rPr>
                                <m:t>0.1</m:t>
                              </m:r>
                            </m:e>
                            <m:e>
                              <m:r>
                                <a:rPr lang="en-US" altLang="zh-TW" i="1" smtClean="0">
                                  <a:solidFill>
                                    <a:srgbClr val="2A4A75"/>
                                  </a:solidFill>
                                  <a:latin typeface="Cambria Math" panose="02040503050406030204" pitchFamily="18" charset="0"/>
                                </a:rPr>
                                <m:t>−3</m:t>
                              </m:r>
                            </m:e>
                            <m:e>
                              <m:r>
                                <a:rPr lang="zh-TW" altLang="en-US" i="1" smtClean="0">
                                  <a:solidFill>
                                    <a:srgbClr val="2A4A75"/>
                                  </a:solidFill>
                                  <a:latin typeface="Cambria Math" panose="02040503050406030204" pitchFamily="18" charset="0"/>
                                </a:rPr>
                                <m:t>⋮</m:t>
                              </m:r>
                            </m:e>
                            <m:e>
                              <m:r>
                                <a:rPr lang="en-US" altLang="zh-TW" i="1" smtClean="0">
                                  <a:solidFill>
                                    <a:srgbClr val="2A4A75"/>
                                  </a:solidFill>
                                  <a:latin typeface="Cambria Math" panose="02040503050406030204" pitchFamily="18" charset="0"/>
                                </a:rPr>
                                <m:t>2.4</m:t>
                              </m:r>
                            </m:e>
                            <m:e>
                              <m:r>
                                <a:rPr lang="en-US" altLang="zh-TW" i="1" smtClean="0">
                                  <a:solidFill>
                                    <a:srgbClr val="2A4A75"/>
                                  </a:solidFill>
                                  <a:latin typeface="Cambria Math" panose="02040503050406030204" pitchFamily="18" charset="0"/>
                                </a:rPr>
                                <m:t>0.9</m:t>
                              </m:r>
                            </m:e>
                          </m:eqArr>
                        </m:e>
                      </m:d>
                    </m:oMath>
                  </m:oMathPara>
                </a14:m>
                <a:endParaRPr lang="zh-TW" altLang="en-US" dirty="0">
                  <a:solidFill>
                    <a:srgbClr val="2A4A75"/>
                  </a:solidFill>
                  <a:latin typeface="Arial" panose="020B0604020202020204" pitchFamily="34" charset="0"/>
                  <a:ea typeface="华文楷体"/>
                  <a:cs typeface="Arial" panose="020B0604020202020204" pitchFamily="34" charset="0"/>
                </a:endParaRPr>
              </a:p>
            </p:txBody>
          </p:sp>
        </mc:Choice>
        <mc:Fallback xmlns="">
          <p:sp>
            <p:nvSpPr>
              <p:cNvPr id="6" name="文字方塊 22">
                <a:extLst>
                  <a:ext uri="{FF2B5EF4-FFF2-40B4-BE49-F238E27FC236}">
                    <a16:creationId xmlns="" xmlns:a16="http://schemas.microsoft.com/office/drawing/2014/main" xmlns:a14="http://schemas.microsoft.com/office/drawing/2010/main" id="{FAFA579C-93C1-4172-A5FA-E3897C2D5C5B}"/>
                  </a:ext>
                </a:extLst>
              </p:cNvPr>
              <p:cNvSpPr txBox="1">
                <a:spLocks noRot="1" noChangeAspect="1" noMove="1" noResize="1" noEditPoints="1" noAdjustHandles="1" noChangeArrowheads="1" noChangeShapeType="1" noTextEdit="1"/>
              </p:cNvSpPr>
              <p:nvPr/>
            </p:nvSpPr>
            <p:spPr>
              <a:xfrm>
                <a:off x="1914332" y="2688805"/>
                <a:ext cx="530273" cy="1273875"/>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箭號: 向右 23">
            <a:extLst>
              <a:ext uri="{FF2B5EF4-FFF2-40B4-BE49-F238E27FC236}">
                <a16:creationId xmlns="" xmlns:a16="http://schemas.microsoft.com/office/drawing/2014/main" id="{311DF3EC-9525-4CAE-B4C1-D8F46C0D1562}"/>
              </a:ext>
            </a:extLst>
          </p:cNvPr>
          <p:cNvSpPr/>
          <p:nvPr/>
        </p:nvSpPr>
        <p:spPr>
          <a:xfrm>
            <a:off x="2514105" y="3080634"/>
            <a:ext cx="384828"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8" name="箭號: 向右 32">
            <a:extLst>
              <a:ext uri="{FF2B5EF4-FFF2-40B4-BE49-F238E27FC236}">
                <a16:creationId xmlns="" xmlns:a16="http://schemas.microsoft.com/office/drawing/2014/main" id="{D4530253-A412-4A8C-B051-D2A84F10962D}"/>
              </a:ext>
            </a:extLst>
          </p:cNvPr>
          <p:cNvSpPr/>
          <p:nvPr/>
        </p:nvSpPr>
        <p:spPr>
          <a:xfrm>
            <a:off x="4471387" y="3092589"/>
            <a:ext cx="384828"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9" name="矩形 8">
            <a:extLst>
              <a:ext uri="{FF2B5EF4-FFF2-40B4-BE49-F238E27FC236}">
                <a16:creationId xmlns="" xmlns:a16="http://schemas.microsoft.com/office/drawing/2014/main" id="{463DAF0B-EBEF-4167-B8A9-FB7F462B609A}"/>
              </a:ext>
            </a:extLst>
          </p:cNvPr>
          <p:cNvSpPr/>
          <p:nvPr/>
        </p:nvSpPr>
        <p:spPr>
          <a:xfrm>
            <a:off x="7075698" y="2942166"/>
            <a:ext cx="1517650" cy="884890"/>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 xmlns:a16="http://schemas.microsoft.com/office/drawing/2014/main" id="{69B7233E-4311-46F4-BD43-07F4161CA37C}"/>
                  </a:ext>
                </a:extLst>
              </p:cNvPr>
              <p:cNvSpPr txBox="1"/>
              <p:nvPr/>
            </p:nvSpPr>
            <p:spPr>
              <a:xfrm>
                <a:off x="6140613" y="2747591"/>
                <a:ext cx="530273" cy="1273875"/>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srgbClr val="2A4A75"/>
                              </a:solidFill>
                              <a:latin typeface="Cambria Math" panose="02040503050406030204" pitchFamily="18" charset="0"/>
                            </a:rPr>
                          </m:ctrlPr>
                        </m:dPr>
                        <m:e>
                          <m:eqArr>
                            <m:eqArrPr>
                              <m:ctrlPr>
                                <a:rPr lang="en-US" altLang="zh-TW" i="1" smtClean="0">
                                  <a:solidFill>
                                    <a:srgbClr val="2A4A75"/>
                                  </a:solidFill>
                                  <a:latin typeface="Cambria Math" panose="02040503050406030204" pitchFamily="18" charset="0"/>
                                </a:rPr>
                              </m:ctrlPr>
                            </m:eqArrPr>
                            <m:e>
                              <m:r>
                                <a:rPr lang="en-US" altLang="zh-TW" i="1" smtClean="0">
                                  <a:solidFill>
                                    <a:srgbClr val="2A4A75"/>
                                  </a:solidFill>
                                  <a:latin typeface="Cambria Math" panose="02040503050406030204" pitchFamily="18" charset="0"/>
                                </a:rPr>
                                <m:t>3</m:t>
                              </m:r>
                            </m:e>
                            <m:e>
                              <m:r>
                                <a:rPr lang="en-US" altLang="zh-TW" i="1" smtClean="0">
                                  <a:solidFill>
                                    <a:srgbClr val="2A4A75"/>
                                  </a:solidFill>
                                  <a:latin typeface="Cambria Math" panose="02040503050406030204" pitchFamily="18" charset="0"/>
                                </a:rPr>
                                <m:t>−3</m:t>
                              </m:r>
                            </m:e>
                            <m:e>
                              <m:r>
                                <a:rPr lang="zh-TW" altLang="en-US" i="1" smtClean="0">
                                  <a:solidFill>
                                    <a:srgbClr val="2A4A75"/>
                                  </a:solidFill>
                                  <a:latin typeface="Cambria Math" panose="02040503050406030204" pitchFamily="18" charset="0"/>
                                </a:rPr>
                                <m:t>⋮</m:t>
                              </m:r>
                            </m:e>
                            <m:e>
                              <m:r>
                                <a:rPr lang="en-US" altLang="zh-TW" i="1" smtClean="0">
                                  <a:solidFill>
                                    <a:srgbClr val="2A4A75"/>
                                  </a:solidFill>
                                  <a:latin typeface="Cambria Math" panose="02040503050406030204" pitchFamily="18" charset="0"/>
                                </a:rPr>
                                <m:t>2.4</m:t>
                              </m:r>
                            </m:e>
                            <m:e>
                              <m:r>
                                <a:rPr lang="en-US" altLang="zh-TW" i="1" smtClean="0">
                                  <a:solidFill>
                                    <a:srgbClr val="2A4A75"/>
                                  </a:solidFill>
                                  <a:latin typeface="Cambria Math" panose="02040503050406030204" pitchFamily="18" charset="0"/>
                                </a:rPr>
                                <m:t>0.9</m:t>
                              </m:r>
                            </m:e>
                          </m:eqArr>
                        </m:e>
                      </m:d>
                    </m:oMath>
                  </m:oMathPara>
                </a14:m>
                <a:endParaRPr lang="zh-TW" altLang="en-US" dirty="0">
                  <a:solidFill>
                    <a:srgbClr val="2A4A75"/>
                  </a:solidFill>
                  <a:latin typeface="Arial" panose="020B0604020202020204" pitchFamily="34" charset="0"/>
                  <a:ea typeface="华文楷体"/>
                  <a:cs typeface="Arial" panose="020B0604020202020204" pitchFamily="34" charset="0"/>
                </a:endParaRPr>
              </a:p>
            </p:txBody>
          </p:sp>
        </mc:Choice>
        <mc:Fallback xmlns="">
          <p:sp>
            <p:nvSpPr>
              <p:cNvPr id="10" name="文字方塊 34">
                <a:extLst>
                  <a:ext uri="{FF2B5EF4-FFF2-40B4-BE49-F238E27FC236}">
                    <a16:creationId xmlns="" xmlns:a16="http://schemas.microsoft.com/office/drawing/2014/main" xmlns:a14="http://schemas.microsoft.com/office/drawing/2010/main" id="{69B7233E-4311-46F4-BD43-07F4161CA37C}"/>
                  </a:ext>
                </a:extLst>
              </p:cNvPr>
              <p:cNvSpPr txBox="1">
                <a:spLocks noRot="1" noChangeAspect="1" noMove="1" noResize="1" noEditPoints="1" noAdjustHandles="1" noChangeArrowheads="1" noChangeShapeType="1" noTextEdit="1"/>
              </p:cNvSpPr>
              <p:nvPr/>
            </p:nvSpPr>
            <p:spPr>
              <a:xfrm>
                <a:off x="6140613" y="2747591"/>
                <a:ext cx="530273" cy="1273875"/>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箭號: 向右 35">
            <a:extLst>
              <a:ext uri="{FF2B5EF4-FFF2-40B4-BE49-F238E27FC236}">
                <a16:creationId xmlns="" xmlns:a16="http://schemas.microsoft.com/office/drawing/2014/main" id="{57F10F09-30DF-4F16-9C50-64F2E7216EF8}"/>
              </a:ext>
            </a:extLst>
          </p:cNvPr>
          <p:cNvSpPr/>
          <p:nvPr/>
        </p:nvSpPr>
        <p:spPr>
          <a:xfrm>
            <a:off x="6663468" y="3135762"/>
            <a:ext cx="384828"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2" name="箭號: 向右 37">
            <a:extLst>
              <a:ext uri="{FF2B5EF4-FFF2-40B4-BE49-F238E27FC236}">
                <a16:creationId xmlns="" xmlns:a16="http://schemas.microsoft.com/office/drawing/2014/main" id="{6DD78B04-0AAE-475A-B5C4-64EC424D8DD4}"/>
              </a:ext>
            </a:extLst>
          </p:cNvPr>
          <p:cNvSpPr/>
          <p:nvPr/>
        </p:nvSpPr>
        <p:spPr>
          <a:xfrm>
            <a:off x="8620750" y="3147717"/>
            <a:ext cx="384828"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4" name="矩形 13">
            <a:extLst>
              <a:ext uri="{FF2B5EF4-FFF2-40B4-BE49-F238E27FC236}">
                <a16:creationId xmlns="" xmlns:a16="http://schemas.microsoft.com/office/drawing/2014/main" id="{130E3E86-1CA6-4160-8510-983D9B488CBA}"/>
              </a:ext>
            </a:extLst>
          </p:cNvPr>
          <p:cNvSpPr/>
          <p:nvPr/>
        </p:nvSpPr>
        <p:spPr>
          <a:xfrm>
            <a:off x="2952160" y="4703931"/>
            <a:ext cx="1517650" cy="884890"/>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p:txBody>
      </p:sp>
      <mc:AlternateContent xmlns:mc="http://schemas.openxmlformats.org/markup-compatibility/2006" xmlns:a14="http://schemas.microsoft.com/office/drawing/2010/main">
        <mc:Choice Requires="a14">
          <p:sp>
            <p:nvSpPr>
              <p:cNvPr id="15" name="文字方塊 39">
                <a:extLst>
                  <a:ext uri="{FF2B5EF4-FFF2-40B4-BE49-F238E27FC236}">
                    <a16:creationId xmlns="" xmlns:a16="http://schemas.microsoft.com/office/drawing/2014/main" id="{D55CCB38-DFE7-4F1A-90D2-364307BF2291}"/>
                  </a:ext>
                </a:extLst>
              </p:cNvPr>
              <p:cNvSpPr txBox="1"/>
              <p:nvPr/>
            </p:nvSpPr>
            <p:spPr>
              <a:xfrm>
                <a:off x="1940157" y="4505698"/>
                <a:ext cx="530273" cy="1273875"/>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srgbClr val="2A4A75"/>
                              </a:solidFill>
                              <a:latin typeface="Cambria Math" panose="02040503050406030204" pitchFamily="18" charset="0"/>
                            </a:rPr>
                          </m:ctrlPr>
                        </m:dPr>
                        <m:e>
                          <m:eqArr>
                            <m:eqArrPr>
                              <m:ctrlPr>
                                <a:rPr lang="en-US" altLang="zh-TW" i="1" smtClean="0">
                                  <a:solidFill>
                                    <a:srgbClr val="2A4A75"/>
                                  </a:solidFill>
                                  <a:latin typeface="Cambria Math" panose="02040503050406030204" pitchFamily="18" charset="0"/>
                                </a:rPr>
                              </m:ctrlPr>
                            </m:eqArrPr>
                            <m:e>
                              <m:r>
                                <a:rPr lang="en-US" altLang="zh-TW" i="1" smtClean="0">
                                  <a:solidFill>
                                    <a:srgbClr val="2A4A75"/>
                                  </a:solidFill>
                                  <a:latin typeface="Cambria Math" panose="02040503050406030204" pitchFamily="18" charset="0"/>
                                </a:rPr>
                                <m:t>0.1</m:t>
                              </m:r>
                            </m:e>
                            <m:e>
                              <m:r>
                                <a:rPr lang="en-US" altLang="zh-TW" i="1" smtClean="0">
                                  <a:solidFill>
                                    <a:srgbClr val="2A4A75"/>
                                  </a:solidFill>
                                  <a:latin typeface="Cambria Math" panose="02040503050406030204" pitchFamily="18" charset="0"/>
                                </a:rPr>
                                <m:t>2.1</m:t>
                              </m:r>
                            </m:e>
                            <m:e>
                              <m:r>
                                <a:rPr lang="zh-TW" altLang="en-US" i="1" smtClean="0">
                                  <a:solidFill>
                                    <a:srgbClr val="2A4A75"/>
                                  </a:solidFill>
                                  <a:latin typeface="Cambria Math" panose="02040503050406030204" pitchFamily="18" charset="0"/>
                                </a:rPr>
                                <m:t>⋮</m:t>
                              </m:r>
                            </m:e>
                            <m:e>
                              <m:r>
                                <a:rPr lang="en-US" altLang="zh-TW" i="1" smtClean="0">
                                  <a:solidFill>
                                    <a:srgbClr val="2A4A75"/>
                                  </a:solidFill>
                                  <a:latin typeface="Cambria Math" panose="02040503050406030204" pitchFamily="18" charset="0"/>
                                </a:rPr>
                                <m:t>2.4</m:t>
                              </m:r>
                            </m:e>
                            <m:e>
                              <m:r>
                                <a:rPr lang="en-US" altLang="zh-TW" i="1" smtClean="0">
                                  <a:solidFill>
                                    <a:srgbClr val="2A4A75"/>
                                  </a:solidFill>
                                  <a:latin typeface="Cambria Math" panose="02040503050406030204" pitchFamily="18" charset="0"/>
                                </a:rPr>
                                <m:t>0.9</m:t>
                              </m:r>
                            </m:e>
                          </m:eqArr>
                        </m:e>
                      </m:d>
                    </m:oMath>
                  </m:oMathPara>
                </a14:m>
                <a:endParaRPr lang="zh-TW" altLang="en-US" dirty="0">
                  <a:solidFill>
                    <a:srgbClr val="2A4A75"/>
                  </a:solidFill>
                  <a:latin typeface="Arial" panose="020B0604020202020204" pitchFamily="34" charset="0"/>
                  <a:ea typeface="华文楷体"/>
                  <a:cs typeface="Arial" panose="020B0604020202020204" pitchFamily="34" charset="0"/>
                </a:endParaRPr>
              </a:p>
            </p:txBody>
          </p:sp>
        </mc:Choice>
        <mc:Fallback xmlns="">
          <p:sp>
            <p:nvSpPr>
              <p:cNvPr id="15" name="文字方塊 39">
                <a:extLst>
                  <a:ext uri="{FF2B5EF4-FFF2-40B4-BE49-F238E27FC236}">
                    <a16:creationId xmlns="" xmlns:a16="http://schemas.microsoft.com/office/drawing/2014/main" xmlns:a14="http://schemas.microsoft.com/office/drawing/2010/main" id="{D55CCB38-DFE7-4F1A-90D2-364307BF2291}"/>
                  </a:ext>
                </a:extLst>
              </p:cNvPr>
              <p:cNvSpPr txBox="1">
                <a:spLocks noRot="1" noChangeAspect="1" noMove="1" noResize="1" noEditPoints="1" noAdjustHandles="1" noChangeArrowheads="1" noChangeShapeType="1" noTextEdit="1"/>
              </p:cNvSpPr>
              <p:nvPr/>
            </p:nvSpPr>
            <p:spPr>
              <a:xfrm>
                <a:off x="1940157" y="4505698"/>
                <a:ext cx="530273" cy="1273875"/>
              </a:xfrm>
              <a:prstGeom prst="rect">
                <a:avLst/>
              </a:prstGeom>
              <a:blipFill rotWithShape="0">
                <a:blip r:embed="rId6"/>
                <a:stretch>
                  <a:fillRect/>
                </a:stretch>
              </a:blipFill>
            </p:spPr>
            <p:txBody>
              <a:bodyPr/>
              <a:lstStyle/>
              <a:p>
                <a:r>
                  <a:rPr lang="zh-CN" altLang="en-US">
                    <a:noFill/>
                  </a:rPr>
                  <a:t> </a:t>
                </a:r>
              </a:p>
            </p:txBody>
          </p:sp>
        </mc:Fallback>
      </mc:AlternateContent>
      <p:sp>
        <p:nvSpPr>
          <p:cNvPr id="16" name="箭號: 向右 40">
            <a:extLst>
              <a:ext uri="{FF2B5EF4-FFF2-40B4-BE49-F238E27FC236}">
                <a16:creationId xmlns="" xmlns:a16="http://schemas.microsoft.com/office/drawing/2014/main" id="{77A3B02D-5D3C-44D2-81C8-D012981D0B8D}"/>
              </a:ext>
            </a:extLst>
          </p:cNvPr>
          <p:cNvSpPr/>
          <p:nvPr/>
        </p:nvSpPr>
        <p:spPr>
          <a:xfrm>
            <a:off x="2539930" y="4897527"/>
            <a:ext cx="384828"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7" name="箭號: 向右 42">
            <a:extLst>
              <a:ext uri="{FF2B5EF4-FFF2-40B4-BE49-F238E27FC236}">
                <a16:creationId xmlns="" xmlns:a16="http://schemas.microsoft.com/office/drawing/2014/main" id="{206044D9-9A5E-4122-B9D5-C02ED6A4041D}"/>
              </a:ext>
            </a:extLst>
          </p:cNvPr>
          <p:cNvSpPr/>
          <p:nvPr/>
        </p:nvSpPr>
        <p:spPr>
          <a:xfrm>
            <a:off x="4497212" y="4909482"/>
            <a:ext cx="384828"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8" name="矩形 17">
            <a:extLst>
              <a:ext uri="{FF2B5EF4-FFF2-40B4-BE49-F238E27FC236}">
                <a16:creationId xmlns="" xmlns:a16="http://schemas.microsoft.com/office/drawing/2014/main" id="{F49EFD89-8588-4F91-A9EE-8CC3FD758B89}"/>
              </a:ext>
            </a:extLst>
          </p:cNvPr>
          <p:cNvSpPr/>
          <p:nvPr/>
        </p:nvSpPr>
        <p:spPr>
          <a:xfrm>
            <a:off x="7105882" y="4717761"/>
            <a:ext cx="1517650" cy="884890"/>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p:txBody>
      </p:sp>
      <mc:AlternateContent xmlns:mc="http://schemas.openxmlformats.org/markup-compatibility/2006" xmlns:a14="http://schemas.microsoft.com/office/drawing/2010/main">
        <mc:Choice Requires="a14">
          <p:sp>
            <p:nvSpPr>
              <p:cNvPr id="19" name="文字方塊 44">
                <a:extLst>
                  <a:ext uri="{FF2B5EF4-FFF2-40B4-BE49-F238E27FC236}">
                    <a16:creationId xmlns="" xmlns:a16="http://schemas.microsoft.com/office/drawing/2014/main" id="{46FF6F93-7D77-4C19-949D-83936D374974}"/>
                  </a:ext>
                </a:extLst>
              </p:cNvPr>
              <p:cNvSpPr txBox="1"/>
              <p:nvPr/>
            </p:nvSpPr>
            <p:spPr>
              <a:xfrm>
                <a:off x="6144416" y="4505698"/>
                <a:ext cx="530273" cy="1273938"/>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US" altLang="zh-TW" i="1" smtClean="0">
                              <a:solidFill>
                                <a:srgbClr val="2A4A75"/>
                              </a:solidFill>
                              <a:latin typeface="Cambria Math" panose="02040503050406030204" pitchFamily="18" charset="0"/>
                            </a:rPr>
                          </m:ctrlPr>
                        </m:dPr>
                        <m:e>
                          <m:eqArr>
                            <m:eqArrPr>
                              <m:ctrlPr>
                                <a:rPr lang="en-US" altLang="zh-TW" i="1" smtClean="0">
                                  <a:solidFill>
                                    <a:srgbClr val="2A4A75"/>
                                  </a:solidFill>
                                  <a:latin typeface="Cambria Math" panose="02040503050406030204" pitchFamily="18" charset="0"/>
                                </a:rPr>
                              </m:ctrlPr>
                            </m:eqArrPr>
                            <m:e>
                              <m:r>
                                <a:rPr lang="en-US" altLang="zh-TW" i="1" smtClean="0">
                                  <a:solidFill>
                                    <a:srgbClr val="2A4A75"/>
                                  </a:solidFill>
                                  <a:latin typeface="Cambria Math" panose="02040503050406030204" pitchFamily="18" charset="0"/>
                                </a:rPr>
                                <m:t>0.1</m:t>
                              </m:r>
                            </m:e>
                            <m:e>
                              <m:r>
                                <a:rPr lang="en-US" altLang="zh-TW" i="1" smtClean="0">
                                  <a:solidFill>
                                    <a:srgbClr val="2A4A75"/>
                                  </a:solidFill>
                                  <a:latin typeface="Cambria Math" panose="02040503050406030204" pitchFamily="18" charset="0"/>
                                </a:rPr>
                                <m:t>−3</m:t>
                              </m:r>
                            </m:e>
                            <m:e>
                              <m:r>
                                <a:rPr lang="zh-TW" altLang="en-US" i="1" smtClean="0">
                                  <a:solidFill>
                                    <a:srgbClr val="2A4A75"/>
                                  </a:solidFill>
                                  <a:latin typeface="Cambria Math" panose="02040503050406030204" pitchFamily="18" charset="0"/>
                                </a:rPr>
                                <m:t>⋮</m:t>
                              </m:r>
                            </m:e>
                            <m:e>
                              <m:r>
                                <a:rPr lang="en-US" altLang="zh-TW" i="1" smtClean="0">
                                  <a:solidFill>
                                    <a:srgbClr val="2A4A75"/>
                                  </a:solidFill>
                                  <a:latin typeface="Cambria Math" panose="02040503050406030204" pitchFamily="18" charset="0"/>
                                </a:rPr>
                                <m:t>2.4</m:t>
                              </m:r>
                            </m:e>
                            <m:e>
                              <m:r>
                                <a:rPr lang="en-US" altLang="zh-TW" i="1" smtClean="0">
                                  <a:solidFill>
                                    <a:srgbClr val="2A4A75"/>
                                  </a:solidFill>
                                  <a:latin typeface="Cambria Math" panose="02040503050406030204" pitchFamily="18" charset="0"/>
                                </a:rPr>
                                <m:t>3.5</m:t>
                              </m:r>
                            </m:e>
                          </m:eqArr>
                        </m:e>
                      </m:d>
                    </m:oMath>
                  </m:oMathPara>
                </a14:m>
                <a:endParaRPr lang="zh-TW" altLang="en-US" dirty="0">
                  <a:solidFill>
                    <a:srgbClr val="2A4A75"/>
                  </a:solidFill>
                  <a:latin typeface="Arial" panose="020B0604020202020204" pitchFamily="34" charset="0"/>
                  <a:ea typeface="华文楷体"/>
                  <a:cs typeface="Arial" panose="020B0604020202020204" pitchFamily="34" charset="0"/>
                </a:endParaRPr>
              </a:p>
            </p:txBody>
          </p:sp>
        </mc:Choice>
        <mc:Fallback xmlns="">
          <p:sp>
            <p:nvSpPr>
              <p:cNvPr id="19" name="文字方塊 44">
                <a:extLst>
                  <a:ext uri="{FF2B5EF4-FFF2-40B4-BE49-F238E27FC236}">
                    <a16:creationId xmlns="" xmlns:a16="http://schemas.microsoft.com/office/drawing/2014/main" xmlns:a14="http://schemas.microsoft.com/office/drawing/2010/main" id="{46FF6F93-7D77-4C19-949D-83936D374974}"/>
                  </a:ext>
                </a:extLst>
              </p:cNvPr>
              <p:cNvSpPr txBox="1">
                <a:spLocks noRot="1" noChangeAspect="1" noMove="1" noResize="1" noEditPoints="1" noAdjustHandles="1" noChangeArrowheads="1" noChangeShapeType="1" noTextEdit="1"/>
              </p:cNvSpPr>
              <p:nvPr/>
            </p:nvSpPr>
            <p:spPr>
              <a:xfrm>
                <a:off x="6144416" y="4505698"/>
                <a:ext cx="530273" cy="1273938"/>
              </a:xfrm>
              <a:prstGeom prst="rect">
                <a:avLst/>
              </a:prstGeom>
              <a:blipFill rotWithShape="0">
                <a:blip r:embed="rId7"/>
                <a:stretch>
                  <a:fillRect/>
                </a:stretch>
              </a:blipFill>
            </p:spPr>
            <p:txBody>
              <a:bodyPr/>
              <a:lstStyle/>
              <a:p>
                <a:r>
                  <a:rPr lang="zh-CN" altLang="en-US">
                    <a:noFill/>
                  </a:rPr>
                  <a:t> </a:t>
                </a:r>
              </a:p>
            </p:txBody>
          </p:sp>
        </mc:Fallback>
      </mc:AlternateContent>
      <p:sp>
        <p:nvSpPr>
          <p:cNvPr id="20" name="箭號: 向右 45">
            <a:extLst>
              <a:ext uri="{FF2B5EF4-FFF2-40B4-BE49-F238E27FC236}">
                <a16:creationId xmlns="" xmlns:a16="http://schemas.microsoft.com/office/drawing/2014/main" id="{39999315-4ECE-4FC1-8CB8-90841E258890}"/>
              </a:ext>
            </a:extLst>
          </p:cNvPr>
          <p:cNvSpPr/>
          <p:nvPr/>
        </p:nvSpPr>
        <p:spPr>
          <a:xfrm>
            <a:off x="6693652" y="4911357"/>
            <a:ext cx="384828"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1" name="箭號: 向右 47">
            <a:extLst>
              <a:ext uri="{FF2B5EF4-FFF2-40B4-BE49-F238E27FC236}">
                <a16:creationId xmlns="" xmlns:a16="http://schemas.microsoft.com/office/drawing/2014/main" id="{4FD0FAE5-698A-49BD-BC25-818343510355}"/>
              </a:ext>
            </a:extLst>
          </p:cNvPr>
          <p:cNvSpPr/>
          <p:nvPr/>
        </p:nvSpPr>
        <p:spPr>
          <a:xfrm>
            <a:off x="8650934" y="4923312"/>
            <a:ext cx="384828"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pic>
        <p:nvPicPr>
          <p:cNvPr id="22" name="圖片 52">
            <a:extLst>
              <a:ext uri="{FF2B5EF4-FFF2-40B4-BE49-F238E27FC236}">
                <a16:creationId xmlns="" xmlns:a16="http://schemas.microsoft.com/office/drawing/2014/main" id="{D4D85F92-D5C0-4C8D-AE40-26D0EF4235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3326" y="4717761"/>
            <a:ext cx="914528" cy="914528"/>
          </a:xfrm>
          <a:prstGeom prst="rect">
            <a:avLst/>
          </a:prstGeom>
        </p:spPr>
      </p:pic>
      <p:pic>
        <p:nvPicPr>
          <p:cNvPr id="23" name="圖片 54">
            <a:extLst>
              <a:ext uri="{FF2B5EF4-FFF2-40B4-BE49-F238E27FC236}">
                <a16:creationId xmlns="" xmlns:a16="http://schemas.microsoft.com/office/drawing/2014/main" id="{511BB21E-2284-4ECF-8293-FA54642242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6196" y="4717761"/>
            <a:ext cx="914528" cy="914528"/>
          </a:xfrm>
          <a:prstGeom prst="rect">
            <a:avLst/>
          </a:prstGeom>
        </p:spPr>
      </p:pic>
      <p:pic>
        <p:nvPicPr>
          <p:cNvPr id="24" name="圖片 56" descr="一張含有 服飾 的圖片&#10;&#10;描述是以高可信度產生">
            <a:extLst>
              <a:ext uri="{FF2B5EF4-FFF2-40B4-BE49-F238E27FC236}">
                <a16:creationId xmlns="" xmlns:a16="http://schemas.microsoft.com/office/drawing/2014/main" id="{C887E23B-6726-45C3-94A2-B6226C3B8D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40462" y="2931694"/>
            <a:ext cx="914528" cy="914528"/>
          </a:xfrm>
          <a:prstGeom prst="rect">
            <a:avLst/>
          </a:prstGeom>
        </p:spPr>
      </p:pic>
      <p:pic>
        <p:nvPicPr>
          <p:cNvPr id="25" name="圖片 58">
            <a:extLst>
              <a:ext uri="{FF2B5EF4-FFF2-40B4-BE49-F238E27FC236}">
                <a16:creationId xmlns="" xmlns:a16="http://schemas.microsoft.com/office/drawing/2014/main" id="{74DB5D2C-0817-4479-AA80-5517D82105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65028" y="2880810"/>
            <a:ext cx="914528" cy="914528"/>
          </a:xfrm>
          <a:prstGeom prst="rect">
            <a:avLst/>
          </a:prstGeom>
        </p:spPr>
      </p:pic>
      <p:sp>
        <p:nvSpPr>
          <p:cNvPr id="26" name="文字方塊 2">
            <a:extLst>
              <a:ext uri="{FF2B5EF4-FFF2-40B4-BE49-F238E27FC236}">
                <a16:creationId xmlns="" xmlns:a16="http://schemas.microsoft.com/office/drawing/2014/main" id="{14CBA2F3-04EF-4314-B2CD-041BC30396C7}"/>
              </a:ext>
            </a:extLst>
          </p:cNvPr>
          <p:cNvSpPr txBox="1"/>
          <p:nvPr/>
        </p:nvSpPr>
        <p:spPr>
          <a:xfrm>
            <a:off x="2595760" y="3758290"/>
            <a:ext cx="3214277" cy="923330"/>
          </a:xfrm>
          <a:prstGeom prst="rect">
            <a:avLst/>
          </a:prstGeom>
          <a:noFill/>
        </p:spPr>
        <p:txBody>
          <a:bodyPr wrap="square" rtlCol="0">
            <a:spAutoFit/>
          </a:bodyPr>
          <a:lstStyle/>
          <a:p>
            <a:pPr eaLnBrk="0" fontAlgn="base" hangingPunct="0">
              <a:spcBef>
                <a:spcPct val="0"/>
              </a:spcBef>
              <a:spcAft>
                <a:spcPct val="0"/>
              </a:spcAft>
            </a:pPr>
            <a:r>
              <a:rPr lang="en-US" altLang="zh-TW" dirty="0">
                <a:solidFill>
                  <a:srgbClr val="2A4A75"/>
                </a:solidFill>
                <a:latin typeface="Arial" panose="020B0604020202020204" pitchFamily="34" charset="0"/>
                <a:ea typeface="华文楷体"/>
                <a:cs typeface="Arial" panose="020B0604020202020204" pitchFamily="34" charset="0"/>
              </a:rPr>
              <a:t>Each dimension of input vector represents some characteristics.</a:t>
            </a:r>
            <a:endParaRPr lang="zh-TW" altLang="en-US" dirty="0">
              <a:solidFill>
                <a:srgbClr val="2A4A75"/>
              </a:solidFill>
              <a:latin typeface="Arial" panose="020B0604020202020204" pitchFamily="34" charset="0"/>
              <a:ea typeface="华文楷体"/>
              <a:cs typeface="Arial" panose="020B0604020202020204" pitchFamily="34" charset="0"/>
            </a:endParaRPr>
          </a:p>
        </p:txBody>
      </p:sp>
      <p:sp>
        <p:nvSpPr>
          <p:cNvPr id="27" name="文字方塊 36">
            <a:extLst>
              <a:ext uri="{FF2B5EF4-FFF2-40B4-BE49-F238E27FC236}">
                <a16:creationId xmlns="" xmlns:a16="http://schemas.microsoft.com/office/drawing/2014/main" id="{A9D48675-04D2-431A-ADF2-3BD3CEB03483}"/>
              </a:ext>
            </a:extLst>
          </p:cNvPr>
          <p:cNvSpPr txBox="1"/>
          <p:nvPr/>
        </p:nvSpPr>
        <p:spPr>
          <a:xfrm>
            <a:off x="7250938" y="3816410"/>
            <a:ext cx="1562226" cy="369332"/>
          </a:xfrm>
          <a:prstGeom prst="rect">
            <a:avLst/>
          </a:prstGeom>
          <a:noFill/>
        </p:spPr>
        <p:txBody>
          <a:bodyPr wrap="square" rtlCol="0">
            <a:spAutoFit/>
          </a:bodyPr>
          <a:lstStyle/>
          <a:p>
            <a:pPr eaLnBrk="0" fontAlgn="base" hangingPunct="0">
              <a:spcBef>
                <a:spcPct val="0"/>
              </a:spcBef>
              <a:spcAft>
                <a:spcPct val="0"/>
              </a:spcAft>
            </a:pPr>
            <a:r>
              <a:rPr lang="en-US" altLang="zh-TW" dirty="0">
                <a:solidFill>
                  <a:srgbClr val="2A4A75"/>
                </a:solidFill>
                <a:latin typeface="Arial" panose="020B0604020202020204" pitchFamily="34" charset="0"/>
                <a:ea typeface="华文楷体"/>
                <a:cs typeface="Arial" panose="020B0604020202020204" pitchFamily="34" charset="0"/>
              </a:rPr>
              <a:t>Longer hair</a:t>
            </a:r>
            <a:endParaRPr lang="zh-TW" altLang="en-US" dirty="0">
              <a:solidFill>
                <a:srgbClr val="2A4A75"/>
              </a:solidFill>
              <a:latin typeface="Arial" panose="020B0604020202020204" pitchFamily="34" charset="0"/>
              <a:ea typeface="华文楷体"/>
              <a:cs typeface="Arial" panose="020B0604020202020204" pitchFamily="34" charset="0"/>
            </a:endParaRPr>
          </a:p>
        </p:txBody>
      </p:sp>
      <p:sp>
        <p:nvSpPr>
          <p:cNvPr id="28" name="文字方塊 41">
            <a:extLst>
              <a:ext uri="{FF2B5EF4-FFF2-40B4-BE49-F238E27FC236}">
                <a16:creationId xmlns="" xmlns:a16="http://schemas.microsoft.com/office/drawing/2014/main" id="{54E4F9FD-8DBC-493E-B06B-0413960F2C9D}"/>
              </a:ext>
            </a:extLst>
          </p:cNvPr>
          <p:cNvSpPr txBox="1"/>
          <p:nvPr/>
        </p:nvSpPr>
        <p:spPr>
          <a:xfrm>
            <a:off x="3127400" y="5607792"/>
            <a:ext cx="1562226" cy="369332"/>
          </a:xfrm>
          <a:prstGeom prst="rect">
            <a:avLst/>
          </a:prstGeom>
          <a:noFill/>
        </p:spPr>
        <p:txBody>
          <a:bodyPr wrap="square" rtlCol="0">
            <a:spAutoFit/>
          </a:bodyPr>
          <a:lstStyle/>
          <a:p>
            <a:pPr eaLnBrk="0" fontAlgn="base" hangingPunct="0">
              <a:spcBef>
                <a:spcPct val="0"/>
              </a:spcBef>
              <a:spcAft>
                <a:spcPct val="0"/>
              </a:spcAft>
            </a:pPr>
            <a:r>
              <a:rPr lang="en-US" altLang="zh-TW" dirty="0">
                <a:solidFill>
                  <a:srgbClr val="2A4A75"/>
                </a:solidFill>
                <a:latin typeface="Arial" panose="020B0604020202020204" pitchFamily="34" charset="0"/>
                <a:ea typeface="华文楷体"/>
                <a:cs typeface="Arial" panose="020B0604020202020204" pitchFamily="34" charset="0"/>
              </a:rPr>
              <a:t>blue hair</a:t>
            </a:r>
            <a:endParaRPr lang="zh-TW" altLang="en-US" dirty="0">
              <a:solidFill>
                <a:srgbClr val="2A4A75"/>
              </a:solidFill>
              <a:latin typeface="Arial" panose="020B0604020202020204" pitchFamily="34" charset="0"/>
              <a:ea typeface="华文楷体"/>
              <a:cs typeface="Arial" panose="020B0604020202020204" pitchFamily="34" charset="0"/>
            </a:endParaRPr>
          </a:p>
        </p:txBody>
      </p:sp>
      <p:sp>
        <p:nvSpPr>
          <p:cNvPr id="29" name="文字方塊 46">
            <a:extLst>
              <a:ext uri="{FF2B5EF4-FFF2-40B4-BE49-F238E27FC236}">
                <a16:creationId xmlns="" xmlns:a16="http://schemas.microsoft.com/office/drawing/2014/main" id="{EA19BE14-6C9D-489E-9D54-B61E032C5915}"/>
              </a:ext>
            </a:extLst>
          </p:cNvPr>
          <p:cNvSpPr txBox="1"/>
          <p:nvPr/>
        </p:nvSpPr>
        <p:spPr>
          <a:xfrm>
            <a:off x="7214358" y="5595092"/>
            <a:ext cx="1562226" cy="369332"/>
          </a:xfrm>
          <a:prstGeom prst="rect">
            <a:avLst/>
          </a:prstGeom>
          <a:noFill/>
        </p:spPr>
        <p:txBody>
          <a:bodyPr wrap="square" rtlCol="0">
            <a:spAutoFit/>
          </a:bodyPr>
          <a:lstStyle/>
          <a:p>
            <a:pPr eaLnBrk="0" fontAlgn="base" hangingPunct="0">
              <a:spcBef>
                <a:spcPct val="0"/>
              </a:spcBef>
              <a:spcAft>
                <a:spcPct val="0"/>
              </a:spcAft>
            </a:pPr>
            <a:r>
              <a:rPr lang="en-US" altLang="zh-TW" dirty="0">
                <a:solidFill>
                  <a:srgbClr val="2A4A75"/>
                </a:solidFill>
                <a:latin typeface="Arial" panose="020B0604020202020204" pitchFamily="34" charset="0"/>
                <a:ea typeface="华文楷体"/>
                <a:cs typeface="Arial" panose="020B0604020202020204" pitchFamily="34" charset="0"/>
              </a:rPr>
              <a:t>Open mouth</a:t>
            </a:r>
            <a:endParaRPr lang="zh-TW" altLang="en-US" dirty="0">
              <a:solidFill>
                <a:srgbClr val="2A4A75"/>
              </a:solidFill>
              <a:latin typeface="Arial" panose="020B0604020202020204" pitchFamily="34" charset="0"/>
              <a:ea typeface="华文楷体"/>
              <a:cs typeface="Arial" panose="020B0604020202020204" pitchFamily="34" charset="0"/>
            </a:endParaRPr>
          </a:p>
        </p:txBody>
      </p:sp>
      <p:sp>
        <p:nvSpPr>
          <p:cNvPr id="30" name="矩形 29">
            <a:extLst>
              <a:ext uri="{FF2B5EF4-FFF2-40B4-BE49-F238E27FC236}">
                <a16:creationId xmlns="" xmlns:a16="http://schemas.microsoft.com/office/drawing/2014/main" id="{116A84D5-9A22-4F10-9CEE-1A0060A77651}"/>
              </a:ext>
            </a:extLst>
          </p:cNvPr>
          <p:cNvSpPr/>
          <p:nvPr/>
        </p:nvSpPr>
        <p:spPr>
          <a:xfrm flipH="1" flipV="1">
            <a:off x="6220109" y="2726905"/>
            <a:ext cx="351615" cy="259488"/>
          </a:xfrm>
          <a:prstGeom prst="rect">
            <a:avLst/>
          </a:prstGeom>
          <a:noFill/>
          <a:ln w="38100" cap="flat" cmpd="sng" algn="ctr">
            <a:solidFill>
              <a:srgbClr val="FF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31" name="矩形 30">
            <a:extLst>
              <a:ext uri="{FF2B5EF4-FFF2-40B4-BE49-F238E27FC236}">
                <a16:creationId xmlns="" xmlns:a16="http://schemas.microsoft.com/office/drawing/2014/main" id="{477F6530-3490-4FD2-924B-877AF32AE62B}"/>
              </a:ext>
            </a:extLst>
          </p:cNvPr>
          <p:cNvSpPr/>
          <p:nvPr/>
        </p:nvSpPr>
        <p:spPr>
          <a:xfrm>
            <a:off x="6208741" y="5563100"/>
            <a:ext cx="374355" cy="240079"/>
          </a:xfrm>
          <a:prstGeom prst="rect">
            <a:avLst/>
          </a:prstGeom>
          <a:noFill/>
          <a:ln w="38100" cap="flat" cmpd="sng" algn="ctr">
            <a:solidFill>
              <a:srgbClr val="FF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32" name="矩形 31">
            <a:extLst>
              <a:ext uri="{FF2B5EF4-FFF2-40B4-BE49-F238E27FC236}">
                <a16:creationId xmlns="" xmlns:a16="http://schemas.microsoft.com/office/drawing/2014/main" id="{9E7E3314-EC30-4F5E-BB79-EB3B4274174C}"/>
              </a:ext>
            </a:extLst>
          </p:cNvPr>
          <p:cNvSpPr/>
          <p:nvPr/>
        </p:nvSpPr>
        <p:spPr>
          <a:xfrm>
            <a:off x="2004482" y="5248833"/>
            <a:ext cx="382397" cy="301888"/>
          </a:xfrm>
          <a:prstGeom prst="rect">
            <a:avLst/>
          </a:prstGeom>
          <a:noFill/>
          <a:ln w="38100" cap="flat" cmpd="sng" algn="ctr">
            <a:solidFill>
              <a:srgbClr val="FF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34" name="标题 1">
            <a:extLst>
              <a:ext uri="{FF2B5EF4-FFF2-40B4-BE49-F238E27FC236}">
                <a16:creationId xmlns="" xmlns:a16="http://schemas.microsoft.com/office/drawing/2014/main" id="{1B3FE381-ECE3-4BD8-8B60-ADFA30F0B07E}"/>
              </a:ext>
            </a:extLst>
          </p:cNvPr>
          <p:cNvSpPr txBox="1">
            <a:spLocks/>
          </p:cNvSpPr>
          <p:nvPr/>
        </p:nvSpPr>
        <p:spPr bwMode="auto">
          <a:xfrm>
            <a:off x="609600" y="1079688"/>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smtClean="0">
                <a:ln>
                  <a:noFill/>
                </a:ln>
                <a:solidFill>
                  <a:srgbClr val="2A4A75"/>
                </a:solidFill>
                <a:effectLst/>
                <a:uLnTx/>
                <a:uFillTx/>
                <a:latin typeface="Helvetica"/>
                <a:ea typeface="微软雅黑"/>
              </a:rPr>
              <a:t>生成网络示例</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381923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p:bldP spid="11" grpId="0" animBg="1"/>
      <p:bldP spid="12" grpId="0" animBg="1"/>
      <p:bldP spid="14" grpId="0" animBg="1"/>
      <p:bldP spid="15" grpId="0"/>
      <p:bldP spid="16" grpId="0" animBg="1"/>
      <p:bldP spid="17" grpId="0" animBg="1"/>
      <p:bldP spid="18" grpId="0" animBg="1"/>
      <p:bldP spid="19" grpId="0"/>
      <p:bldP spid="20" grpId="0" animBg="1"/>
      <p:bldP spid="21" grpId="0" animBg="1"/>
      <p:bldP spid="26" grpId="0"/>
      <p:bldP spid="27" grpId="0"/>
      <p:bldP spid="28" grpId="0"/>
      <p:bldP spid="29" grpId="0"/>
      <p:bldP spid="30"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4" name="标题 1">
            <a:extLst>
              <a:ext uri="{FF2B5EF4-FFF2-40B4-BE49-F238E27FC236}">
                <a16:creationId xmlns="" xmlns:a16="http://schemas.microsoft.com/office/drawing/2014/main" id="{3AE01538-AF06-4CE0-A707-A26F4828C6D9}"/>
              </a:ext>
            </a:extLst>
          </p:cNvPr>
          <p:cNvSpPr txBox="1">
            <a:spLocks/>
          </p:cNvSpPr>
          <p:nvPr/>
        </p:nvSpPr>
        <p:spPr bwMode="auto">
          <a:xfrm>
            <a:off x="609600" y="1109739"/>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rPr>
              <a:t>判别网络</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pic>
        <p:nvPicPr>
          <p:cNvPr id="5" name="图片 4" descr="屏幕剪辑">
            <a:extLst>
              <a:ext uri="{FF2B5EF4-FFF2-40B4-BE49-F238E27FC236}">
                <a16:creationId xmlns="" xmlns:a16="http://schemas.microsoft.com/office/drawing/2014/main" id="{E37BD1E1-7883-4537-B71A-20E3532E0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1229" y="2057400"/>
            <a:ext cx="6115756" cy="1370335"/>
          </a:xfrm>
          <a:prstGeom prst="rect">
            <a:avLst/>
          </a:prstGeom>
        </p:spPr>
      </p:pic>
      <p:pic>
        <p:nvPicPr>
          <p:cNvPr id="6" name="圖片 18">
            <a:extLst>
              <a:ext uri="{FF2B5EF4-FFF2-40B4-BE49-F238E27FC236}">
                <a16:creationId xmlns="" xmlns:a16="http://schemas.microsoft.com/office/drawing/2014/main" id="{F7877852-F6E1-4289-B1DE-0126D0BAC403}"/>
              </a:ext>
            </a:extLst>
          </p:cNvPr>
          <p:cNvPicPr>
            <a:picLocks noChangeAspect="1"/>
          </p:cNvPicPr>
          <p:nvPr/>
        </p:nvPicPr>
        <p:blipFill>
          <a:blip r:embed="rId5"/>
          <a:stretch>
            <a:fillRect/>
          </a:stretch>
        </p:blipFill>
        <p:spPr>
          <a:xfrm>
            <a:off x="6434009" y="4893698"/>
            <a:ext cx="851310" cy="828908"/>
          </a:xfrm>
          <a:prstGeom prst="rect">
            <a:avLst/>
          </a:prstGeom>
        </p:spPr>
      </p:pic>
      <p:pic>
        <p:nvPicPr>
          <p:cNvPr id="7" name="圖片 13">
            <a:extLst>
              <a:ext uri="{FF2B5EF4-FFF2-40B4-BE49-F238E27FC236}">
                <a16:creationId xmlns="" xmlns:a16="http://schemas.microsoft.com/office/drawing/2014/main" id="{6D6F4FBB-C981-4587-AF26-E708471485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1251" y="3818614"/>
            <a:ext cx="848388" cy="848388"/>
          </a:xfrm>
          <a:prstGeom prst="rect">
            <a:avLst/>
          </a:prstGeom>
        </p:spPr>
      </p:pic>
      <p:pic>
        <p:nvPicPr>
          <p:cNvPr id="8" name="圖片 14">
            <a:extLst>
              <a:ext uri="{FF2B5EF4-FFF2-40B4-BE49-F238E27FC236}">
                <a16:creationId xmlns="" xmlns:a16="http://schemas.microsoft.com/office/drawing/2014/main" id="{21511989-666C-4620-B377-BAF908AE7D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5995" y="3794553"/>
            <a:ext cx="879920" cy="879920"/>
          </a:xfrm>
          <a:prstGeom prst="rect">
            <a:avLst/>
          </a:prstGeom>
        </p:spPr>
      </p:pic>
      <p:pic>
        <p:nvPicPr>
          <p:cNvPr id="9" name="圖片 2">
            <a:extLst>
              <a:ext uri="{FF2B5EF4-FFF2-40B4-BE49-F238E27FC236}">
                <a16:creationId xmlns="" xmlns:a16="http://schemas.microsoft.com/office/drawing/2014/main" id="{31C1F8D5-63A8-481B-96C7-1E0EB4DEAD2E}"/>
              </a:ext>
            </a:extLst>
          </p:cNvPr>
          <p:cNvPicPr>
            <a:picLocks noChangeAspect="1"/>
          </p:cNvPicPr>
          <p:nvPr/>
        </p:nvPicPr>
        <p:blipFill>
          <a:blip r:embed="rId8"/>
          <a:stretch>
            <a:fillRect/>
          </a:stretch>
        </p:blipFill>
        <p:spPr>
          <a:xfrm>
            <a:off x="2439437" y="4870801"/>
            <a:ext cx="848388" cy="893040"/>
          </a:xfrm>
          <a:prstGeom prst="rect">
            <a:avLst/>
          </a:prstGeom>
        </p:spPr>
      </p:pic>
      <p:sp>
        <p:nvSpPr>
          <p:cNvPr id="10" name="矩形 9">
            <a:extLst>
              <a:ext uri="{FF2B5EF4-FFF2-40B4-BE49-F238E27FC236}">
                <a16:creationId xmlns="" xmlns:a16="http://schemas.microsoft.com/office/drawing/2014/main" id="{3415F336-3AF8-4CEF-A5C3-19D383B837BF}"/>
              </a:ext>
            </a:extLst>
          </p:cNvPr>
          <p:cNvSpPr/>
          <p:nvPr/>
        </p:nvSpPr>
        <p:spPr>
          <a:xfrm>
            <a:off x="3720566" y="3808436"/>
            <a:ext cx="1355850" cy="852155"/>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solidFill>
                  <a:srgbClr val="2A4A75"/>
                </a:solidFill>
                <a:effectLst/>
                <a:uLnTx/>
                <a:uFillTx/>
                <a:latin typeface="Times New Roman"/>
                <a:ea typeface="华文楷体"/>
              </a:rPr>
              <a:t>判别网络</a:t>
            </a:r>
            <a:endParaRPr kumimoji="0" lang="en-US" altLang="zh-TW" sz="20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11" name="矩形 10">
            <a:extLst>
              <a:ext uri="{FF2B5EF4-FFF2-40B4-BE49-F238E27FC236}">
                <a16:creationId xmlns="" xmlns:a16="http://schemas.microsoft.com/office/drawing/2014/main" id="{155D5D1B-E351-499A-B709-2EED514F8E0C}"/>
              </a:ext>
            </a:extLst>
          </p:cNvPr>
          <p:cNvSpPr/>
          <p:nvPr/>
        </p:nvSpPr>
        <p:spPr>
          <a:xfrm>
            <a:off x="3695116" y="4870452"/>
            <a:ext cx="1355850" cy="852155"/>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solidFill>
                  <a:srgbClr val="2A4A75"/>
                </a:solidFill>
                <a:effectLst/>
                <a:uLnTx/>
                <a:uFillTx/>
                <a:latin typeface="Times New Roman"/>
                <a:ea typeface="华文楷体"/>
              </a:rPr>
              <a:t>判别网络</a:t>
            </a:r>
            <a:endParaRPr kumimoji="0" lang="en-US" altLang="zh-TW" sz="20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12" name="矩形 11">
            <a:extLst>
              <a:ext uri="{FF2B5EF4-FFF2-40B4-BE49-F238E27FC236}">
                <a16:creationId xmlns="" xmlns:a16="http://schemas.microsoft.com/office/drawing/2014/main" id="{DF4E9A2B-C598-4BCA-9DB6-79F7DC3DC7EA}"/>
              </a:ext>
            </a:extLst>
          </p:cNvPr>
          <p:cNvSpPr/>
          <p:nvPr/>
        </p:nvSpPr>
        <p:spPr>
          <a:xfrm>
            <a:off x="7694290" y="3778771"/>
            <a:ext cx="1355850" cy="852155"/>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solidFill>
                  <a:srgbClr val="2A4A75"/>
                </a:solidFill>
                <a:effectLst/>
                <a:uLnTx/>
                <a:uFillTx/>
                <a:latin typeface="Times New Roman"/>
                <a:ea typeface="华文楷体"/>
              </a:rPr>
              <a:t>判别网络</a:t>
            </a:r>
            <a:endParaRPr kumimoji="0" lang="en-US" altLang="zh-TW" sz="20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14" name="矩形 13">
            <a:extLst>
              <a:ext uri="{FF2B5EF4-FFF2-40B4-BE49-F238E27FC236}">
                <a16:creationId xmlns="" xmlns:a16="http://schemas.microsoft.com/office/drawing/2014/main" id="{DDFF9EAF-4CB2-4823-8D49-EA928F1857CF}"/>
              </a:ext>
            </a:extLst>
          </p:cNvPr>
          <p:cNvSpPr/>
          <p:nvPr/>
        </p:nvSpPr>
        <p:spPr>
          <a:xfrm>
            <a:off x="7682520" y="4870451"/>
            <a:ext cx="1355850" cy="852155"/>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solidFill>
                  <a:srgbClr val="2A4A75"/>
                </a:solidFill>
                <a:effectLst/>
                <a:uLnTx/>
                <a:uFillTx/>
                <a:latin typeface="Times New Roman"/>
                <a:ea typeface="华文楷体"/>
              </a:rPr>
              <a:t>判别网络</a:t>
            </a:r>
            <a:endParaRPr kumimoji="0" lang="en-US" altLang="zh-TW" sz="20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15" name="箭號: 向右 28">
            <a:extLst>
              <a:ext uri="{FF2B5EF4-FFF2-40B4-BE49-F238E27FC236}">
                <a16:creationId xmlns="" xmlns:a16="http://schemas.microsoft.com/office/drawing/2014/main" id="{444E916D-11BC-4791-9C3D-338C6092E5B4}"/>
              </a:ext>
            </a:extLst>
          </p:cNvPr>
          <p:cNvSpPr/>
          <p:nvPr/>
        </p:nvSpPr>
        <p:spPr>
          <a:xfrm>
            <a:off x="3285916" y="3999009"/>
            <a:ext cx="407291"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0" i="0" u="none" strike="noStrike" kern="0" cap="none" spc="0" normalizeH="0" baseline="0" noProof="0" smtClean="0">
              <a:ln>
                <a:noFill/>
              </a:ln>
              <a:solidFill>
                <a:prstClr val="white"/>
              </a:solidFill>
              <a:effectLst/>
              <a:uLnTx/>
              <a:uFillTx/>
              <a:latin typeface="Times New Roman"/>
              <a:ea typeface="华文楷体"/>
            </a:endParaRPr>
          </a:p>
        </p:txBody>
      </p:sp>
      <p:sp>
        <p:nvSpPr>
          <p:cNvPr id="16" name="箭號: 向右 29">
            <a:extLst>
              <a:ext uri="{FF2B5EF4-FFF2-40B4-BE49-F238E27FC236}">
                <a16:creationId xmlns="" xmlns:a16="http://schemas.microsoft.com/office/drawing/2014/main" id="{42FE5071-E179-4B3C-8145-3E5A014CA2CF}"/>
              </a:ext>
            </a:extLst>
          </p:cNvPr>
          <p:cNvSpPr/>
          <p:nvPr/>
        </p:nvSpPr>
        <p:spPr>
          <a:xfrm>
            <a:off x="3282781" y="5047676"/>
            <a:ext cx="407291"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0" i="0" u="none" strike="noStrike" kern="0" cap="none" spc="0" normalizeH="0" baseline="0" noProof="0" smtClean="0">
              <a:ln>
                <a:noFill/>
              </a:ln>
              <a:solidFill>
                <a:prstClr val="white"/>
              </a:solidFill>
              <a:effectLst/>
              <a:uLnTx/>
              <a:uFillTx/>
              <a:latin typeface="Times New Roman"/>
              <a:ea typeface="华文楷体"/>
            </a:endParaRPr>
          </a:p>
        </p:txBody>
      </p:sp>
      <p:sp>
        <p:nvSpPr>
          <p:cNvPr id="17" name="箭號: 向右 30">
            <a:extLst>
              <a:ext uri="{FF2B5EF4-FFF2-40B4-BE49-F238E27FC236}">
                <a16:creationId xmlns="" xmlns:a16="http://schemas.microsoft.com/office/drawing/2014/main" id="{FFEEAF2C-0398-4F67-8027-F88943F38F62}"/>
              </a:ext>
            </a:extLst>
          </p:cNvPr>
          <p:cNvSpPr/>
          <p:nvPr/>
        </p:nvSpPr>
        <p:spPr>
          <a:xfrm>
            <a:off x="7273320" y="3944453"/>
            <a:ext cx="407291"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0" i="0" u="none" strike="noStrike" kern="0" cap="none" spc="0" normalizeH="0" baseline="0" noProof="0" smtClean="0">
              <a:ln>
                <a:noFill/>
              </a:ln>
              <a:solidFill>
                <a:prstClr val="white"/>
              </a:solidFill>
              <a:effectLst/>
              <a:uLnTx/>
              <a:uFillTx/>
              <a:latin typeface="Times New Roman"/>
              <a:ea typeface="华文楷体"/>
            </a:endParaRPr>
          </a:p>
        </p:txBody>
      </p:sp>
      <p:sp>
        <p:nvSpPr>
          <p:cNvPr id="18" name="箭號: 向右 31">
            <a:extLst>
              <a:ext uri="{FF2B5EF4-FFF2-40B4-BE49-F238E27FC236}">
                <a16:creationId xmlns="" xmlns:a16="http://schemas.microsoft.com/office/drawing/2014/main" id="{B31B2F18-3645-40CC-88EF-EFA0ADB71B79}"/>
              </a:ext>
            </a:extLst>
          </p:cNvPr>
          <p:cNvSpPr/>
          <p:nvPr/>
        </p:nvSpPr>
        <p:spPr>
          <a:xfrm>
            <a:off x="7275230" y="5047675"/>
            <a:ext cx="407291"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0" i="0" u="none" strike="noStrike" kern="0" cap="none" spc="0" normalizeH="0" baseline="0" noProof="0" smtClean="0">
              <a:ln>
                <a:noFill/>
              </a:ln>
              <a:solidFill>
                <a:prstClr val="white"/>
              </a:solidFill>
              <a:effectLst/>
              <a:uLnTx/>
              <a:uFillTx/>
              <a:latin typeface="Times New Roman"/>
              <a:ea typeface="华文楷体"/>
            </a:endParaRPr>
          </a:p>
        </p:txBody>
      </p:sp>
      <p:sp>
        <p:nvSpPr>
          <p:cNvPr id="19" name="箭號: 向右 32">
            <a:extLst>
              <a:ext uri="{FF2B5EF4-FFF2-40B4-BE49-F238E27FC236}">
                <a16:creationId xmlns="" xmlns:a16="http://schemas.microsoft.com/office/drawing/2014/main" id="{AE7607DE-BB8B-4AD6-9501-A45C0786B477}"/>
              </a:ext>
            </a:extLst>
          </p:cNvPr>
          <p:cNvSpPr/>
          <p:nvPr/>
        </p:nvSpPr>
        <p:spPr>
          <a:xfrm>
            <a:off x="5091291" y="3999009"/>
            <a:ext cx="407291"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0" i="0" u="none" strike="noStrike" kern="0" cap="none" spc="0" normalizeH="0" baseline="0" noProof="0" smtClean="0">
              <a:ln>
                <a:noFill/>
              </a:ln>
              <a:solidFill>
                <a:prstClr val="white"/>
              </a:solidFill>
              <a:effectLst/>
              <a:uLnTx/>
              <a:uFillTx/>
              <a:latin typeface="Times New Roman"/>
              <a:ea typeface="华文楷体"/>
            </a:endParaRPr>
          </a:p>
        </p:txBody>
      </p:sp>
      <p:sp>
        <p:nvSpPr>
          <p:cNvPr id="20" name="箭號: 向右 33">
            <a:extLst>
              <a:ext uri="{FF2B5EF4-FFF2-40B4-BE49-F238E27FC236}">
                <a16:creationId xmlns="" xmlns:a16="http://schemas.microsoft.com/office/drawing/2014/main" id="{E4CC03B4-A774-4A44-BE3A-640D5455F498}"/>
              </a:ext>
            </a:extLst>
          </p:cNvPr>
          <p:cNvSpPr/>
          <p:nvPr/>
        </p:nvSpPr>
        <p:spPr>
          <a:xfrm>
            <a:off x="5088156" y="5047676"/>
            <a:ext cx="407291"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0" i="0" u="none" strike="noStrike" kern="0" cap="none" spc="0" normalizeH="0" baseline="0" noProof="0" smtClean="0">
              <a:ln>
                <a:noFill/>
              </a:ln>
              <a:solidFill>
                <a:prstClr val="white"/>
              </a:solidFill>
              <a:effectLst/>
              <a:uLnTx/>
              <a:uFillTx/>
              <a:latin typeface="Times New Roman"/>
              <a:ea typeface="华文楷体"/>
            </a:endParaRPr>
          </a:p>
        </p:txBody>
      </p:sp>
      <p:sp>
        <p:nvSpPr>
          <p:cNvPr id="21" name="箭號: 向右 34">
            <a:extLst>
              <a:ext uri="{FF2B5EF4-FFF2-40B4-BE49-F238E27FC236}">
                <a16:creationId xmlns="" xmlns:a16="http://schemas.microsoft.com/office/drawing/2014/main" id="{4D70DB60-37A5-4F0D-8072-3632E6357335}"/>
              </a:ext>
            </a:extLst>
          </p:cNvPr>
          <p:cNvSpPr/>
          <p:nvPr/>
        </p:nvSpPr>
        <p:spPr>
          <a:xfrm>
            <a:off x="9065362" y="3984880"/>
            <a:ext cx="407291"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0" i="0" u="none" strike="noStrike" kern="0" cap="none" spc="0" normalizeH="0" baseline="0" noProof="0" smtClean="0">
              <a:ln>
                <a:noFill/>
              </a:ln>
              <a:solidFill>
                <a:prstClr val="white"/>
              </a:solidFill>
              <a:effectLst/>
              <a:uLnTx/>
              <a:uFillTx/>
              <a:latin typeface="Times New Roman"/>
              <a:ea typeface="华文楷体"/>
            </a:endParaRPr>
          </a:p>
        </p:txBody>
      </p:sp>
      <p:sp>
        <p:nvSpPr>
          <p:cNvPr id="22" name="箭號: 向右 35">
            <a:extLst>
              <a:ext uri="{FF2B5EF4-FFF2-40B4-BE49-F238E27FC236}">
                <a16:creationId xmlns="" xmlns:a16="http://schemas.microsoft.com/office/drawing/2014/main" id="{B0F718E9-750E-4C6F-A7F5-271EC515CA96}"/>
              </a:ext>
            </a:extLst>
          </p:cNvPr>
          <p:cNvSpPr/>
          <p:nvPr/>
        </p:nvSpPr>
        <p:spPr>
          <a:xfrm>
            <a:off x="9038371" y="5047675"/>
            <a:ext cx="407291" cy="497703"/>
          </a:xfrm>
          <a:prstGeom prst="rightArrow">
            <a:avLst/>
          </a:prstGeom>
          <a:solidFill>
            <a:srgbClr val="2A4A75"/>
          </a:solidFill>
          <a:ln w="19050" cap="flat" cmpd="sng" algn="ctr">
            <a:solidFill>
              <a:srgbClr val="2A4A75">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0" i="0" u="none" strike="noStrike" kern="0" cap="none" spc="0" normalizeH="0" baseline="0" noProof="0" smtClean="0">
              <a:ln>
                <a:noFill/>
              </a:ln>
              <a:solidFill>
                <a:prstClr val="white"/>
              </a:solidFill>
              <a:effectLst/>
              <a:uLnTx/>
              <a:uFillTx/>
              <a:latin typeface="Times New Roman"/>
              <a:ea typeface="华文楷体"/>
            </a:endParaRPr>
          </a:p>
        </p:txBody>
      </p:sp>
      <p:sp>
        <p:nvSpPr>
          <p:cNvPr id="23" name="文字方塊 3">
            <a:extLst>
              <a:ext uri="{FF2B5EF4-FFF2-40B4-BE49-F238E27FC236}">
                <a16:creationId xmlns="" xmlns:a16="http://schemas.microsoft.com/office/drawing/2014/main" id="{C8B1E90F-97DC-478A-AC73-A4E1C16F33C7}"/>
              </a:ext>
            </a:extLst>
          </p:cNvPr>
          <p:cNvSpPr txBox="1"/>
          <p:nvPr/>
        </p:nvSpPr>
        <p:spPr>
          <a:xfrm>
            <a:off x="5520634" y="3995737"/>
            <a:ext cx="873546" cy="461665"/>
          </a:xfrm>
          <a:prstGeom prst="rect">
            <a:avLst/>
          </a:prstGeom>
          <a:noFill/>
        </p:spPr>
        <p:txBody>
          <a:bodyPr wrap="square" rtlCol="0">
            <a:spAutoFit/>
          </a:bodyPr>
          <a:lstStyle/>
          <a:p>
            <a:pPr eaLnBrk="0" fontAlgn="base" hangingPunct="0">
              <a:spcBef>
                <a:spcPct val="0"/>
              </a:spcBef>
              <a:spcAft>
                <a:spcPct val="0"/>
              </a:spcAft>
            </a:pPr>
            <a:r>
              <a:rPr lang="en-US" altLang="zh-TW" sz="2400" dirty="0">
                <a:solidFill>
                  <a:srgbClr val="FF0000"/>
                </a:solidFill>
                <a:latin typeface="Arial" panose="020B0604020202020204" pitchFamily="34" charset="0"/>
                <a:ea typeface="华文楷体"/>
                <a:cs typeface="Arial" panose="020B0604020202020204" pitchFamily="34" charset="0"/>
              </a:rPr>
              <a:t>1.0</a:t>
            </a:r>
            <a:endParaRPr lang="zh-TW" altLang="en-US" sz="2400" dirty="0">
              <a:solidFill>
                <a:srgbClr val="FF0000"/>
              </a:solidFill>
              <a:latin typeface="Arial" panose="020B0604020202020204" pitchFamily="34" charset="0"/>
              <a:ea typeface="华文楷体"/>
              <a:cs typeface="Arial" panose="020B0604020202020204" pitchFamily="34" charset="0"/>
            </a:endParaRPr>
          </a:p>
        </p:txBody>
      </p:sp>
      <p:sp>
        <p:nvSpPr>
          <p:cNvPr id="24" name="文字方塊 36">
            <a:extLst>
              <a:ext uri="{FF2B5EF4-FFF2-40B4-BE49-F238E27FC236}">
                <a16:creationId xmlns="" xmlns:a16="http://schemas.microsoft.com/office/drawing/2014/main" id="{C5947BE1-BA03-44F9-829F-937AC5559FA6}"/>
              </a:ext>
            </a:extLst>
          </p:cNvPr>
          <p:cNvSpPr txBox="1"/>
          <p:nvPr/>
        </p:nvSpPr>
        <p:spPr>
          <a:xfrm>
            <a:off x="9523840" y="3959363"/>
            <a:ext cx="873546" cy="461665"/>
          </a:xfrm>
          <a:prstGeom prst="rect">
            <a:avLst/>
          </a:prstGeom>
          <a:noFill/>
        </p:spPr>
        <p:txBody>
          <a:bodyPr wrap="square" rtlCol="0">
            <a:spAutoFit/>
          </a:bodyPr>
          <a:lstStyle/>
          <a:p>
            <a:pPr eaLnBrk="0" fontAlgn="base" hangingPunct="0">
              <a:spcBef>
                <a:spcPct val="0"/>
              </a:spcBef>
              <a:spcAft>
                <a:spcPct val="0"/>
              </a:spcAft>
            </a:pPr>
            <a:r>
              <a:rPr lang="en-US" altLang="zh-TW" sz="2400" dirty="0">
                <a:solidFill>
                  <a:srgbClr val="FF0000"/>
                </a:solidFill>
                <a:latin typeface="Arial" panose="020B0604020202020204" pitchFamily="34" charset="0"/>
                <a:ea typeface="华文楷体"/>
                <a:cs typeface="Arial" panose="020B0604020202020204" pitchFamily="34" charset="0"/>
              </a:rPr>
              <a:t>1.0</a:t>
            </a:r>
            <a:endParaRPr lang="zh-TW" altLang="en-US" sz="2400" dirty="0">
              <a:solidFill>
                <a:srgbClr val="FF0000"/>
              </a:solidFill>
              <a:latin typeface="Arial" panose="020B0604020202020204" pitchFamily="34" charset="0"/>
              <a:ea typeface="华文楷体"/>
              <a:cs typeface="Arial" panose="020B0604020202020204" pitchFamily="34" charset="0"/>
            </a:endParaRPr>
          </a:p>
        </p:txBody>
      </p:sp>
      <p:sp>
        <p:nvSpPr>
          <p:cNvPr id="25" name="文字方塊 37">
            <a:extLst>
              <a:ext uri="{FF2B5EF4-FFF2-40B4-BE49-F238E27FC236}">
                <a16:creationId xmlns="" xmlns:a16="http://schemas.microsoft.com/office/drawing/2014/main" id="{7438E37D-5FAC-432F-8DE0-3B236ECBE8A0}"/>
              </a:ext>
            </a:extLst>
          </p:cNvPr>
          <p:cNvSpPr txBox="1"/>
          <p:nvPr/>
        </p:nvSpPr>
        <p:spPr>
          <a:xfrm>
            <a:off x="5511962" y="5034917"/>
            <a:ext cx="873546" cy="461665"/>
          </a:xfrm>
          <a:prstGeom prst="rect">
            <a:avLst/>
          </a:prstGeom>
          <a:noFill/>
        </p:spPr>
        <p:txBody>
          <a:bodyPr wrap="square" rtlCol="0">
            <a:spAutoFit/>
          </a:bodyPr>
          <a:lstStyle/>
          <a:p>
            <a:pPr eaLnBrk="0" fontAlgn="base" hangingPunct="0">
              <a:spcBef>
                <a:spcPct val="0"/>
              </a:spcBef>
              <a:spcAft>
                <a:spcPct val="0"/>
              </a:spcAft>
            </a:pPr>
            <a:r>
              <a:rPr lang="en-US" altLang="zh-TW" sz="2400" dirty="0">
                <a:solidFill>
                  <a:srgbClr val="FF0000"/>
                </a:solidFill>
                <a:latin typeface="Arial" panose="020B0604020202020204" pitchFamily="34" charset="0"/>
                <a:ea typeface="华文楷体"/>
                <a:cs typeface="Arial" panose="020B0604020202020204" pitchFamily="34" charset="0"/>
              </a:rPr>
              <a:t>0.1</a:t>
            </a:r>
            <a:endParaRPr lang="zh-TW" altLang="en-US" sz="2400" dirty="0">
              <a:solidFill>
                <a:srgbClr val="FF0000"/>
              </a:solidFill>
              <a:latin typeface="Arial" panose="020B0604020202020204" pitchFamily="34" charset="0"/>
              <a:ea typeface="华文楷体"/>
              <a:cs typeface="Arial" panose="020B0604020202020204" pitchFamily="34" charset="0"/>
            </a:endParaRPr>
          </a:p>
        </p:txBody>
      </p:sp>
      <p:sp>
        <p:nvSpPr>
          <p:cNvPr id="26" name="文字方塊 38">
            <a:extLst>
              <a:ext uri="{FF2B5EF4-FFF2-40B4-BE49-F238E27FC236}">
                <a16:creationId xmlns="" xmlns:a16="http://schemas.microsoft.com/office/drawing/2014/main" id="{506EC388-B5C8-438B-9714-E9255CA8332C}"/>
              </a:ext>
            </a:extLst>
          </p:cNvPr>
          <p:cNvSpPr txBox="1"/>
          <p:nvPr/>
        </p:nvSpPr>
        <p:spPr>
          <a:xfrm>
            <a:off x="9494135" y="5049984"/>
            <a:ext cx="873546" cy="461665"/>
          </a:xfrm>
          <a:prstGeom prst="rect">
            <a:avLst/>
          </a:prstGeom>
          <a:noFill/>
        </p:spPr>
        <p:txBody>
          <a:bodyPr wrap="square" rtlCol="0">
            <a:spAutoFit/>
          </a:bodyPr>
          <a:lstStyle/>
          <a:p>
            <a:pPr eaLnBrk="0" fontAlgn="base" hangingPunct="0">
              <a:spcBef>
                <a:spcPct val="0"/>
              </a:spcBef>
              <a:spcAft>
                <a:spcPct val="0"/>
              </a:spcAft>
            </a:pPr>
            <a:r>
              <a:rPr lang="en-US" altLang="zh-TW" sz="2400" dirty="0">
                <a:solidFill>
                  <a:srgbClr val="FF0000"/>
                </a:solidFill>
                <a:latin typeface="Arial" panose="020B0604020202020204" pitchFamily="34" charset="0"/>
                <a:ea typeface="华文楷体"/>
                <a:cs typeface="Arial" panose="020B0604020202020204" pitchFamily="34" charset="0"/>
              </a:rPr>
              <a:t>?</a:t>
            </a:r>
            <a:endParaRPr lang="zh-TW" altLang="en-US" sz="2400" dirty="0">
              <a:solidFill>
                <a:srgbClr val="FF0000"/>
              </a:solidFill>
              <a:latin typeface="Arial" panose="020B0604020202020204" pitchFamily="34" charset="0"/>
              <a:ea typeface="华文楷体"/>
              <a:cs typeface="Arial" panose="020B0604020202020204" pitchFamily="34" charset="0"/>
            </a:endParaRPr>
          </a:p>
        </p:txBody>
      </p:sp>
    </p:spTree>
    <p:extLst>
      <p:ext uri="{BB962C8B-B14F-4D97-AF65-F5344CB8AC3E}">
        <p14:creationId xmlns:p14="http://schemas.microsoft.com/office/powerpoint/2010/main" val="13305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6" name="标题 1"/>
          <p:cNvSpPr txBox="1">
            <a:spLocks/>
          </p:cNvSpPr>
          <p:nvPr/>
        </p:nvSpPr>
        <p:spPr bwMode="auto">
          <a:xfrm>
            <a:off x="609600" y="1178427"/>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2A4A75"/>
                </a:solidFill>
                <a:effectLst/>
                <a:uLnTx/>
                <a:uFillTx/>
                <a:latin typeface="Helvetica"/>
                <a:ea typeface="微软雅黑"/>
              </a:rPr>
              <a:t>MinMax Game</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
        <p:nvSpPr>
          <p:cNvPr id="7" name="内容占位符 2"/>
          <p:cNvSpPr txBox="1">
            <a:spLocks/>
          </p:cNvSpPr>
          <p:nvPr/>
        </p:nvSpPr>
        <p:spPr bwMode="auto">
          <a:xfrm>
            <a:off x="609600" y="2092827"/>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r>
              <a:rPr kumimoji="0" lang="zh-CN" altLang="en-US" sz="2800" b="0" i="0" u="none" strike="noStrike" kern="1200" cap="none" spc="0" normalizeH="0" baseline="0" noProof="0" smtClean="0">
                <a:ln>
                  <a:noFill/>
                </a:ln>
                <a:solidFill>
                  <a:srgbClr val="AD470F"/>
                </a:solidFill>
                <a:effectLst/>
                <a:uLnTx/>
                <a:uFillTx/>
                <a:latin typeface="Times New Roman"/>
                <a:ea typeface="华文楷体"/>
                <a:cs typeface="Arial" panose="020B0604020202020204" pitchFamily="34" charset="0"/>
              </a:rPr>
              <a:t>对抗训练</a:t>
            </a:r>
          </a:p>
          <a:p>
            <a:pPr marL="308075" marR="0" lvl="1" indent="-153591" algn="l" defTabSz="914400" rtl="0" eaLnBrk="1" fontAlgn="base" latinLnBrk="0" hangingPunct="1">
              <a:lnSpc>
                <a:spcPct val="100000"/>
              </a:lnSpc>
              <a:spcBef>
                <a:spcPts val="281"/>
              </a:spcBef>
              <a:spcAft>
                <a:spcPct val="0"/>
              </a:spcAft>
              <a:buClr>
                <a:srgbClr val="EB641B"/>
              </a:buClr>
              <a:buSzPct val="76000"/>
              <a:buFont typeface="Wingdings 3" panose="05040102010807070707" pitchFamily="18" charset="2"/>
              <a:buChar char=""/>
              <a:tabLst/>
              <a:defRPr/>
            </a:pPr>
            <a:r>
              <a:rPr kumimoji="0" lang="zh-CN" altLang="en-US" sz="2400" b="0" i="0" u="none" strike="noStrike" kern="1200" cap="none" spc="0" normalizeH="0" baseline="0" noProof="0" smtClean="0">
                <a:ln>
                  <a:noFill/>
                </a:ln>
                <a:solidFill>
                  <a:srgbClr val="2A4A75"/>
                </a:solidFill>
                <a:effectLst/>
                <a:uLnTx/>
                <a:uFillTx/>
                <a:latin typeface="Times New Roman"/>
                <a:ea typeface="华文楷体"/>
              </a:rPr>
              <a:t>生成网络要尽可能地欺骗判别网络。</a:t>
            </a:r>
          </a:p>
          <a:p>
            <a:pPr marL="308075" marR="0" lvl="1" indent="-153591" algn="l" defTabSz="914400" rtl="0" eaLnBrk="1" fontAlgn="base" latinLnBrk="0" hangingPunct="1">
              <a:lnSpc>
                <a:spcPct val="100000"/>
              </a:lnSpc>
              <a:spcBef>
                <a:spcPts val="281"/>
              </a:spcBef>
              <a:spcAft>
                <a:spcPct val="0"/>
              </a:spcAft>
              <a:buClr>
                <a:srgbClr val="EB641B"/>
              </a:buClr>
              <a:buSzPct val="76000"/>
              <a:buFont typeface="Wingdings 3" panose="05040102010807070707" pitchFamily="18" charset="2"/>
              <a:buChar char=""/>
              <a:tabLst/>
              <a:defRPr/>
            </a:pPr>
            <a:r>
              <a:rPr kumimoji="0" lang="zh-CN" altLang="en-US" sz="2400" b="0" i="0" u="none" strike="noStrike" kern="1200" cap="none" spc="0" normalizeH="0" baseline="0" noProof="0" smtClean="0">
                <a:ln>
                  <a:noFill/>
                </a:ln>
                <a:solidFill>
                  <a:srgbClr val="2A4A75"/>
                </a:solidFill>
                <a:effectLst/>
                <a:uLnTx/>
                <a:uFillTx/>
                <a:latin typeface="Times New Roman"/>
                <a:ea typeface="华文楷体"/>
              </a:rPr>
              <a:t>判别网络将生成网络生成的样本与真实样本中尽可能区分出来。</a:t>
            </a: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smtClean="0">
              <a:ln>
                <a:noFill/>
              </a:ln>
              <a:solidFill>
                <a:srgbClr val="AD470F"/>
              </a:solidFill>
              <a:effectLst/>
              <a:uLnTx/>
              <a:uFillTx/>
              <a:latin typeface="Times New Roman"/>
              <a:ea typeface="华文楷体"/>
              <a:cs typeface="Arial" panose="020B0604020202020204" pitchFamily="34" charset="0"/>
            </a:endParaRP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r>
              <a:rPr kumimoji="0" lang="zh-CN" altLang="en-US" sz="2800" b="0" i="0" u="none" strike="noStrike" kern="1200" cap="none" spc="0" normalizeH="0" baseline="0" noProof="0" smtClean="0">
                <a:ln>
                  <a:noFill/>
                </a:ln>
                <a:solidFill>
                  <a:srgbClr val="AD470F"/>
                </a:solidFill>
                <a:effectLst/>
                <a:uLnTx/>
                <a:uFillTx/>
                <a:latin typeface="Times New Roman"/>
                <a:ea typeface="华文楷体"/>
                <a:cs typeface="Arial" panose="020B0604020202020204" pitchFamily="34" charset="0"/>
              </a:rPr>
              <a:t>两个网络相互对抗、不断调整参数，最终目的是使判别网络无法判断生成网络的输出结果是否真实。</a:t>
            </a: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dirty="0">
              <a:ln>
                <a:noFill/>
              </a:ln>
              <a:solidFill>
                <a:srgbClr val="AD470F"/>
              </a:solidFill>
              <a:effectLst/>
              <a:uLnTx/>
              <a:uFillTx/>
              <a:latin typeface="Times New Roman"/>
              <a:ea typeface="华文楷体"/>
              <a:cs typeface="Arial" panose="020B0604020202020204" pitchFamily="34" charset="0"/>
            </a:endParaRPr>
          </a:p>
        </p:txBody>
      </p:sp>
      <p:pic>
        <p:nvPicPr>
          <p:cNvPr id="9" name="图片 8" descr="屏幕剪辑">
            <a:extLst>
              <a:ext uri="{FF2B5EF4-FFF2-40B4-BE49-F238E27FC236}">
                <a16:creationId xmlns="" xmlns:a16="http://schemas.microsoft.com/office/drawing/2014/main" id="{E37BD1E1-7883-4537-B71A-20E3532E0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5572" y="5148329"/>
            <a:ext cx="6115756" cy="1370335"/>
          </a:xfrm>
          <a:prstGeom prst="rect">
            <a:avLst/>
          </a:prstGeom>
        </p:spPr>
      </p:pic>
    </p:spTree>
    <p:extLst>
      <p:ext uri="{BB962C8B-B14F-4D97-AF65-F5344CB8AC3E}">
        <p14:creationId xmlns:p14="http://schemas.microsoft.com/office/powerpoint/2010/main" val="191512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27" name="矩形 26">
            <a:extLst>
              <a:ext uri="{FF2B5EF4-FFF2-40B4-BE49-F238E27FC236}">
                <a16:creationId xmlns:a16="http://schemas.microsoft.com/office/drawing/2014/main" xmlns="" id="{CF8B1C4E-A686-4C63-B814-92119412BA16}"/>
              </a:ext>
            </a:extLst>
          </p:cNvPr>
          <p:cNvSpPr/>
          <p:nvPr/>
        </p:nvSpPr>
        <p:spPr>
          <a:xfrm>
            <a:off x="2791425" y="5625183"/>
            <a:ext cx="1517650" cy="861318"/>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Times New Roman"/>
                <a:ea typeface="华文楷体"/>
              </a:rPr>
              <a:t>v3</a:t>
            </a: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28" name="矩形 27">
            <a:extLst>
              <a:ext uri="{FF2B5EF4-FFF2-40B4-BE49-F238E27FC236}">
                <a16:creationId xmlns:a16="http://schemas.microsoft.com/office/drawing/2014/main" xmlns="" id="{AD3715D5-0C12-47A3-B4D1-70E2535FACF1}"/>
              </a:ext>
            </a:extLst>
          </p:cNvPr>
          <p:cNvSpPr/>
          <p:nvPr/>
        </p:nvSpPr>
        <p:spPr>
          <a:xfrm>
            <a:off x="2791425" y="3963061"/>
            <a:ext cx="1517650" cy="861318"/>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Times New Roman"/>
                <a:ea typeface="华文楷体"/>
              </a:rPr>
              <a:t>v2</a:t>
            </a: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29" name="語音泡泡: 圓角矩形 27">
            <a:extLst>
              <a:ext uri="{FF2B5EF4-FFF2-40B4-BE49-F238E27FC236}">
                <a16:creationId xmlns:a16="http://schemas.microsoft.com/office/drawing/2014/main" xmlns="" id="{A85B4D53-5CFE-4255-A8DC-BAB908B2D793}"/>
              </a:ext>
            </a:extLst>
          </p:cNvPr>
          <p:cNvSpPr/>
          <p:nvPr/>
        </p:nvSpPr>
        <p:spPr>
          <a:xfrm>
            <a:off x="4789356" y="6109227"/>
            <a:ext cx="2302299" cy="700745"/>
          </a:xfrm>
          <a:prstGeom prst="wedgeRoundRectCallout">
            <a:avLst>
              <a:gd name="adj1" fmla="val -76075"/>
              <a:gd name="adj2" fmla="val -41061"/>
              <a:gd name="adj3" fmla="val 16667"/>
            </a:avLst>
          </a:prstGeom>
          <a:gradFill rotWithShape="1">
            <a:gsLst>
              <a:gs pos="0">
                <a:srgbClr val="DA1F28">
                  <a:tint val="45000"/>
                  <a:satMod val="200000"/>
                </a:srgbClr>
              </a:gs>
              <a:gs pos="30000">
                <a:srgbClr val="DA1F28">
                  <a:tint val="61000"/>
                  <a:satMod val="200000"/>
                </a:srgbClr>
              </a:gs>
              <a:gs pos="45000">
                <a:srgbClr val="DA1F28">
                  <a:tint val="66000"/>
                  <a:satMod val="200000"/>
                </a:srgbClr>
              </a:gs>
              <a:gs pos="55000">
                <a:srgbClr val="DA1F28">
                  <a:tint val="66000"/>
                  <a:satMod val="200000"/>
                </a:srgbClr>
              </a:gs>
              <a:gs pos="73000">
                <a:srgbClr val="DA1F28">
                  <a:tint val="61000"/>
                  <a:satMod val="200000"/>
                </a:srgbClr>
              </a:gs>
              <a:gs pos="100000">
                <a:srgbClr val="DA1F28">
                  <a:tint val="45000"/>
                  <a:satMod val="200000"/>
                </a:srgbClr>
              </a:gs>
            </a:gsLst>
            <a:lin ang="950000" scaled="1"/>
          </a:gradFill>
          <a:ln w="9525" cap="flat" cmpd="sng" algn="ctr">
            <a:solidFill>
              <a:srgbClr val="DA1F28"/>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30" name="語音泡泡: 圓角矩形 26">
            <a:extLst>
              <a:ext uri="{FF2B5EF4-FFF2-40B4-BE49-F238E27FC236}">
                <a16:creationId xmlns:a16="http://schemas.microsoft.com/office/drawing/2014/main" xmlns="" id="{6E50D5A5-899B-4A03-9F80-E9B51475F5FF}"/>
              </a:ext>
            </a:extLst>
          </p:cNvPr>
          <p:cNvSpPr/>
          <p:nvPr/>
        </p:nvSpPr>
        <p:spPr>
          <a:xfrm>
            <a:off x="4774843" y="4443082"/>
            <a:ext cx="2302299" cy="700745"/>
          </a:xfrm>
          <a:prstGeom prst="wedgeRoundRectCallout">
            <a:avLst>
              <a:gd name="adj1" fmla="val -76075"/>
              <a:gd name="adj2" fmla="val -41061"/>
              <a:gd name="adj3" fmla="val 16667"/>
            </a:avLst>
          </a:prstGeom>
          <a:gradFill rotWithShape="1">
            <a:gsLst>
              <a:gs pos="0">
                <a:srgbClr val="DA1F28">
                  <a:tint val="45000"/>
                  <a:satMod val="200000"/>
                </a:srgbClr>
              </a:gs>
              <a:gs pos="30000">
                <a:srgbClr val="DA1F28">
                  <a:tint val="61000"/>
                  <a:satMod val="200000"/>
                </a:srgbClr>
              </a:gs>
              <a:gs pos="45000">
                <a:srgbClr val="DA1F28">
                  <a:tint val="66000"/>
                  <a:satMod val="200000"/>
                </a:srgbClr>
              </a:gs>
              <a:gs pos="55000">
                <a:srgbClr val="DA1F28">
                  <a:tint val="66000"/>
                  <a:satMod val="200000"/>
                </a:srgbClr>
              </a:gs>
              <a:gs pos="73000">
                <a:srgbClr val="DA1F28">
                  <a:tint val="61000"/>
                  <a:satMod val="200000"/>
                </a:srgbClr>
              </a:gs>
              <a:gs pos="100000">
                <a:srgbClr val="DA1F28">
                  <a:tint val="45000"/>
                  <a:satMod val="200000"/>
                </a:srgbClr>
              </a:gs>
            </a:gsLst>
            <a:lin ang="950000" scaled="1"/>
          </a:gradFill>
          <a:ln w="9525" cap="flat" cmpd="sng" algn="ctr">
            <a:solidFill>
              <a:srgbClr val="DA1F28"/>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31" name="標題 1">
            <a:extLst>
              <a:ext uri="{FF2B5EF4-FFF2-40B4-BE49-F238E27FC236}">
                <a16:creationId xmlns:a16="http://schemas.microsoft.com/office/drawing/2014/main" xmlns="" id="{F19BDE59-57A5-4153-931A-EB8272747321}"/>
              </a:ext>
            </a:extLst>
          </p:cNvPr>
          <p:cNvSpPr txBox="1">
            <a:spLocks/>
          </p:cNvSpPr>
          <p:nvPr/>
        </p:nvSpPr>
        <p:spPr bwMode="auto">
          <a:xfrm>
            <a:off x="583842" y="796346"/>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smtClean="0">
                <a:ln>
                  <a:noFill/>
                </a:ln>
                <a:solidFill>
                  <a:srgbClr val="2A4A75"/>
                </a:solidFill>
                <a:effectLst/>
                <a:uLnTx/>
                <a:uFillTx/>
                <a:latin typeface="Helvetica"/>
                <a:ea typeface="微软雅黑"/>
              </a:rPr>
              <a:t>对抗过程</a:t>
            </a:r>
            <a:endParaRPr kumimoji="0" lang="zh-TW" altLang="en-US" sz="2800" b="0" i="0" u="none" strike="noStrike" kern="1200" cap="none" spc="0" normalizeH="0" baseline="0" noProof="0" dirty="0">
              <a:ln>
                <a:noFill/>
              </a:ln>
              <a:solidFill>
                <a:srgbClr val="2A4A75"/>
              </a:solidFill>
              <a:effectLst/>
              <a:uLnTx/>
              <a:uFillTx/>
              <a:latin typeface="Helvetica"/>
              <a:ea typeface="微软雅黑"/>
            </a:endParaRPr>
          </a:p>
        </p:txBody>
      </p:sp>
      <p:sp>
        <p:nvSpPr>
          <p:cNvPr id="32" name="矩形 31">
            <a:extLst>
              <a:ext uri="{FF2B5EF4-FFF2-40B4-BE49-F238E27FC236}">
                <a16:creationId xmlns:a16="http://schemas.microsoft.com/office/drawing/2014/main" xmlns="" id="{5827B73A-6898-46A8-8AFF-47A16103C2F1}"/>
              </a:ext>
            </a:extLst>
          </p:cNvPr>
          <p:cNvSpPr/>
          <p:nvPr/>
        </p:nvSpPr>
        <p:spPr>
          <a:xfrm>
            <a:off x="6585704" y="1206443"/>
            <a:ext cx="1517650" cy="861318"/>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Times New Roman"/>
                <a:ea typeface="华文楷体"/>
              </a:rPr>
              <a:t>(student)</a:t>
            </a: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33" name="矩形 32">
            <a:extLst>
              <a:ext uri="{FF2B5EF4-FFF2-40B4-BE49-F238E27FC236}">
                <a16:creationId xmlns:a16="http://schemas.microsoft.com/office/drawing/2014/main" xmlns="" id="{B53B4824-E4BB-4CFF-84DA-66C493E3A12F}"/>
              </a:ext>
            </a:extLst>
          </p:cNvPr>
          <p:cNvSpPr/>
          <p:nvPr/>
        </p:nvSpPr>
        <p:spPr>
          <a:xfrm>
            <a:off x="8218356" y="1213687"/>
            <a:ext cx="1939676" cy="861318"/>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判别网络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Times New Roman"/>
                <a:ea typeface="华文楷体"/>
              </a:rPr>
              <a:t>(teacher)</a:t>
            </a: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34" name="矩形 33">
            <a:extLst>
              <a:ext uri="{FF2B5EF4-FFF2-40B4-BE49-F238E27FC236}">
                <a16:creationId xmlns:a16="http://schemas.microsoft.com/office/drawing/2014/main" xmlns="" id="{3460F152-3CC2-47A3-A823-4B8E6ACCB5DB}"/>
              </a:ext>
            </a:extLst>
          </p:cNvPr>
          <p:cNvSpPr/>
          <p:nvPr/>
        </p:nvSpPr>
        <p:spPr>
          <a:xfrm>
            <a:off x="2791425" y="2482259"/>
            <a:ext cx="1517650" cy="861318"/>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Times New Roman"/>
                <a:ea typeface="华文楷体"/>
              </a:rPr>
              <a:t>v1</a:t>
            </a: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grpSp>
        <p:nvGrpSpPr>
          <p:cNvPr id="35" name="群組 28">
            <a:extLst>
              <a:ext uri="{FF2B5EF4-FFF2-40B4-BE49-F238E27FC236}">
                <a16:creationId xmlns:a16="http://schemas.microsoft.com/office/drawing/2014/main" xmlns="" id="{F4E2F4A5-9AA0-485B-B4EE-11A5BD3F3BA4}"/>
              </a:ext>
            </a:extLst>
          </p:cNvPr>
          <p:cNvGrpSpPr/>
          <p:nvPr/>
        </p:nvGrpSpPr>
        <p:grpSpPr>
          <a:xfrm>
            <a:off x="4774843" y="2779523"/>
            <a:ext cx="2302299" cy="700745"/>
            <a:chOff x="2926927" y="2258346"/>
            <a:chExt cx="2302299" cy="700745"/>
          </a:xfrm>
        </p:grpSpPr>
        <p:sp>
          <p:nvSpPr>
            <p:cNvPr id="36" name="語音泡泡: 圓角矩形 24">
              <a:extLst>
                <a:ext uri="{FF2B5EF4-FFF2-40B4-BE49-F238E27FC236}">
                  <a16:creationId xmlns:a16="http://schemas.microsoft.com/office/drawing/2014/main" xmlns="" id="{76D9FD7F-7F3B-4001-AE4B-B6D04B2FDB82}"/>
                </a:ext>
              </a:extLst>
            </p:cNvPr>
            <p:cNvSpPr/>
            <p:nvPr/>
          </p:nvSpPr>
          <p:spPr>
            <a:xfrm>
              <a:off x="2926927" y="2258346"/>
              <a:ext cx="2302299" cy="700745"/>
            </a:xfrm>
            <a:prstGeom prst="wedgeRoundRectCallout">
              <a:avLst>
                <a:gd name="adj1" fmla="val -76075"/>
                <a:gd name="adj2" fmla="val -41061"/>
                <a:gd name="adj3" fmla="val 16667"/>
              </a:avLst>
            </a:prstGeom>
            <a:gradFill rotWithShape="1">
              <a:gsLst>
                <a:gs pos="0">
                  <a:srgbClr val="DA1F28">
                    <a:tint val="45000"/>
                    <a:satMod val="200000"/>
                  </a:srgbClr>
                </a:gs>
                <a:gs pos="30000">
                  <a:srgbClr val="DA1F28">
                    <a:tint val="61000"/>
                    <a:satMod val="200000"/>
                  </a:srgbClr>
                </a:gs>
                <a:gs pos="45000">
                  <a:srgbClr val="DA1F28">
                    <a:tint val="66000"/>
                    <a:satMod val="200000"/>
                  </a:srgbClr>
                </a:gs>
                <a:gs pos="55000">
                  <a:srgbClr val="DA1F28">
                    <a:tint val="66000"/>
                    <a:satMod val="200000"/>
                  </a:srgbClr>
                </a:gs>
                <a:gs pos="73000">
                  <a:srgbClr val="DA1F28">
                    <a:tint val="61000"/>
                    <a:satMod val="200000"/>
                  </a:srgbClr>
                </a:gs>
                <a:gs pos="100000">
                  <a:srgbClr val="DA1F28">
                    <a:tint val="45000"/>
                    <a:satMod val="200000"/>
                  </a:srgbClr>
                </a:gs>
              </a:gsLst>
              <a:lin ang="950000" scaled="1"/>
            </a:gradFill>
            <a:ln w="9525" cap="flat" cmpd="sng" algn="ctr">
              <a:solidFill>
                <a:srgbClr val="DA1F28"/>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pic>
          <p:nvPicPr>
            <p:cNvPr id="37" name="圖片 9">
              <a:extLst>
                <a:ext uri="{FF2B5EF4-FFF2-40B4-BE49-F238E27FC236}">
                  <a16:creationId xmlns:a16="http://schemas.microsoft.com/office/drawing/2014/main" xmlns="" id="{3129D01C-5018-4FAE-99E2-83789AD7C2DA}"/>
                </a:ext>
              </a:extLst>
            </p:cNvPr>
            <p:cNvPicPr>
              <a:picLocks noChangeAspect="1"/>
            </p:cNvPicPr>
            <p:nvPr/>
          </p:nvPicPr>
          <p:blipFill>
            <a:blip r:embed="rId4"/>
            <a:stretch>
              <a:fillRect/>
            </a:stretch>
          </p:blipFill>
          <p:spPr>
            <a:xfrm>
              <a:off x="3066173" y="2336909"/>
              <a:ext cx="2081864" cy="549612"/>
            </a:xfrm>
            <a:prstGeom prst="rect">
              <a:avLst/>
            </a:prstGeom>
          </p:spPr>
        </p:pic>
      </p:grpSp>
      <p:sp>
        <p:nvSpPr>
          <p:cNvPr id="38" name="矩形 37">
            <a:extLst>
              <a:ext uri="{FF2B5EF4-FFF2-40B4-BE49-F238E27FC236}">
                <a16:creationId xmlns:a16="http://schemas.microsoft.com/office/drawing/2014/main" xmlns="" id="{9CC57B87-C0E4-48C1-8A59-2755D95410DE}"/>
              </a:ext>
            </a:extLst>
          </p:cNvPr>
          <p:cNvSpPr/>
          <p:nvPr/>
        </p:nvSpPr>
        <p:spPr>
          <a:xfrm>
            <a:off x="7851173" y="2912918"/>
            <a:ext cx="1939676" cy="861318"/>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判别网络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Times New Roman"/>
                <a:ea typeface="华文楷体"/>
              </a:rPr>
              <a:t>v1</a:t>
            </a: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pic>
        <p:nvPicPr>
          <p:cNvPr id="39" name="圖片 13">
            <a:extLst>
              <a:ext uri="{FF2B5EF4-FFF2-40B4-BE49-F238E27FC236}">
                <a16:creationId xmlns:a16="http://schemas.microsoft.com/office/drawing/2014/main" xmlns="" id="{CFB89F88-4078-4C40-A728-61B89EC91485}"/>
              </a:ext>
            </a:extLst>
          </p:cNvPr>
          <p:cNvPicPr>
            <a:picLocks noChangeAspect="1"/>
          </p:cNvPicPr>
          <p:nvPr/>
        </p:nvPicPr>
        <p:blipFill>
          <a:blip r:embed="rId5"/>
          <a:stretch>
            <a:fillRect/>
          </a:stretch>
        </p:blipFill>
        <p:spPr>
          <a:xfrm>
            <a:off x="4910375" y="4532500"/>
            <a:ext cx="2071064" cy="521908"/>
          </a:xfrm>
          <a:prstGeom prst="rect">
            <a:avLst/>
          </a:prstGeom>
        </p:spPr>
      </p:pic>
      <p:pic>
        <p:nvPicPr>
          <p:cNvPr id="40" name="圖片 14">
            <a:extLst>
              <a:ext uri="{FF2B5EF4-FFF2-40B4-BE49-F238E27FC236}">
                <a16:creationId xmlns:a16="http://schemas.microsoft.com/office/drawing/2014/main" xmlns="" id="{2D9095D1-8AEE-42F6-97F5-A4741D79995B}"/>
              </a:ext>
            </a:extLst>
          </p:cNvPr>
          <p:cNvPicPr>
            <a:picLocks noChangeAspect="1"/>
          </p:cNvPicPr>
          <p:nvPr/>
        </p:nvPicPr>
        <p:blipFill>
          <a:blip r:embed="rId6"/>
          <a:stretch>
            <a:fillRect/>
          </a:stretch>
        </p:blipFill>
        <p:spPr>
          <a:xfrm>
            <a:off x="4910375" y="6211831"/>
            <a:ext cx="2106868" cy="524567"/>
          </a:xfrm>
          <a:prstGeom prst="rect">
            <a:avLst/>
          </a:prstGeom>
        </p:spPr>
      </p:pic>
      <p:grpSp>
        <p:nvGrpSpPr>
          <p:cNvPr id="41" name="群組 20">
            <a:extLst>
              <a:ext uri="{FF2B5EF4-FFF2-40B4-BE49-F238E27FC236}">
                <a16:creationId xmlns:a16="http://schemas.microsoft.com/office/drawing/2014/main" xmlns="" id="{E3AF5B81-64FA-4454-B6F4-B87FB0FD6BF7}"/>
              </a:ext>
            </a:extLst>
          </p:cNvPr>
          <p:cNvGrpSpPr/>
          <p:nvPr/>
        </p:nvGrpSpPr>
        <p:grpSpPr>
          <a:xfrm>
            <a:off x="8073650" y="2220813"/>
            <a:ext cx="2162335" cy="554490"/>
            <a:chOff x="3798412" y="6111526"/>
            <a:chExt cx="2162335" cy="554490"/>
          </a:xfrm>
        </p:grpSpPr>
        <p:pic>
          <p:nvPicPr>
            <p:cNvPr id="42" name="圖片 16">
              <a:extLst>
                <a:ext uri="{FF2B5EF4-FFF2-40B4-BE49-F238E27FC236}">
                  <a16:creationId xmlns:a16="http://schemas.microsoft.com/office/drawing/2014/main" xmlns="" id="{44BA7E64-3D24-4583-91DE-736918A94E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43" name="圖片 17">
              <a:extLst>
                <a:ext uri="{FF2B5EF4-FFF2-40B4-BE49-F238E27FC236}">
                  <a16:creationId xmlns:a16="http://schemas.microsoft.com/office/drawing/2014/main" xmlns="" id="{D2501B18-1375-4955-A237-E3080E7310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44" name="圖片 18">
              <a:extLst>
                <a:ext uri="{FF2B5EF4-FFF2-40B4-BE49-F238E27FC236}">
                  <a16:creationId xmlns:a16="http://schemas.microsoft.com/office/drawing/2014/main" xmlns="" id="{59C0E54B-1E38-4D70-99F1-51C0188FA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45" name="圖片 19">
              <a:extLst>
                <a:ext uri="{FF2B5EF4-FFF2-40B4-BE49-F238E27FC236}">
                  <a16:creationId xmlns:a16="http://schemas.microsoft.com/office/drawing/2014/main" xmlns="" id="{45124D4A-A2BE-4E58-8C51-CB95C1B7F0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46" name="矩形 45">
            <a:extLst>
              <a:ext uri="{FF2B5EF4-FFF2-40B4-BE49-F238E27FC236}">
                <a16:creationId xmlns:a16="http://schemas.microsoft.com/office/drawing/2014/main" xmlns="" id="{3B54E6CA-A5D4-4965-A915-730AA6DD4BE5}"/>
              </a:ext>
            </a:extLst>
          </p:cNvPr>
          <p:cNvSpPr/>
          <p:nvPr/>
        </p:nvSpPr>
        <p:spPr>
          <a:xfrm>
            <a:off x="7851173" y="4793453"/>
            <a:ext cx="1939676" cy="861318"/>
          </a:xfrm>
          <a:prstGeom prst="rect">
            <a:avLst/>
          </a:prstGeom>
          <a:gradFill rotWithShape="1">
            <a:gsLst>
              <a:gs pos="0">
                <a:srgbClr val="7D3C4A">
                  <a:tint val="45000"/>
                  <a:satMod val="200000"/>
                </a:srgbClr>
              </a:gs>
              <a:gs pos="30000">
                <a:srgbClr val="7D3C4A">
                  <a:tint val="61000"/>
                  <a:satMod val="200000"/>
                </a:srgbClr>
              </a:gs>
              <a:gs pos="45000">
                <a:srgbClr val="7D3C4A">
                  <a:tint val="66000"/>
                  <a:satMod val="200000"/>
                </a:srgbClr>
              </a:gs>
              <a:gs pos="55000">
                <a:srgbClr val="7D3C4A">
                  <a:tint val="66000"/>
                  <a:satMod val="200000"/>
                </a:srgbClr>
              </a:gs>
              <a:gs pos="73000">
                <a:srgbClr val="7D3C4A">
                  <a:tint val="61000"/>
                  <a:satMod val="200000"/>
                </a:srgbClr>
              </a:gs>
              <a:gs pos="100000">
                <a:srgbClr val="7D3C4A">
                  <a:tint val="45000"/>
                  <a:satMod val="200000"/>
                </a:srgbClr>
              </a:gs>
            </a:gsLst>
            <a:lin ang="950000" scaled="1"/>
          </a:gradFill>
          <a:ln w="9525" cap="flat" cmpd="sng" algn="ctr">
            <a:solidFill>
              <a:srgbClr val="7D3C4A"/>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判别网络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Times New Roman"/>
                <a:ea typeface="华文楷体"/>
              </a:rPr>
              <a:t>v2</a:t>
            </a: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47" name="語音泡泡: 圓角矩形 22">
            <a:extLst>
              <a:ext uri="{FF2B5EF4-FFF2-40B4-BE49-F238E27FC236}">
                <a16:creationId xmlns:a16="http://schemas.microsoft.com/office/drawing/2014/main" xmlns="" id="{450AE367-0EDB-4BE4-8EFD-7D965BCB9870}"/>
              </a:ext>
            </a:extLst>
          </p:cNvPr>
          <p:cNvSpPr/>
          <p:nvPr/>
        </p:nvSpPr>
        <p:spPr>
          <a:xfrm>
            <a:off x="5331345" y="3668824"/>
            <a:ext cx="2348344" cy="553683"/>
          </a:xfrm>
          <a:prstGeom prst="wedgeRoundRectCallout">
            <a:avLst>
              <a:gd name="adj1" fmla="val 61988"/>
              <a:gd name="adj2" fmla="val -102649"/>
              <a:gd name="adj3" fmla="val 16667"/>
            </a:avLst>
          </a:prstGeom>
          <a:gradFill rotWithShape="1">
            <a:gsLst>
              <a:gs pos="0">
                <a:srgbClr val="DA1F28">
                  <a:tint val="45000"/>
                  <a:satMod val="200000"/>
                </a:srgbClr>
              </a:gs>
              <a:gs pos="30000">
                <a:srgbClr val="DA1F28">
                  <a:tint val="61000"/>
                  <a:satMod val="200000"/>
                </a:srgbClr>
              </a:gs>
              <a:gs pos="45000">
                <a:srgbClr val="DA1F28">
                  <a:tint val="66000"/>
                  <a:satMod val="200000"/>
                </a:srgbClr>
              </a:gs>
              <a:gs pos="55000">
                <a:srgbClr val="DA1F28">
                  <a:tint val="66000"/>
                  <a:satMod val="200000"/>
                </a:srgbClr>
              </a:gs>
              <a:gs pos="73000">
                <a:srgbClr val="DA1F28">
                  <a:tint val="61000"/>
                  <a:satMod val="200000"/>
                </a:srgbClr>
              </a:gs>
              <a:gs pos="100000">
                <a:srgbClr val="DA1F28">
                  <a:tint val="45000"/>
                  <a:satMod val="200000"/>
                </a:srgbClr>
              </a:gs>
            </a:gsLst>
            <a:lin ang="950000" scaled="1"/>
          </a:gradFill>
          <a:ln w="9525" cap="flat" cmpd="sng" algn="ctr">
            <a:solidFill>
              <a:srgbClr val="DA1F28"/>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Times New Roman"/>
                <a:ea typeface="华文楷体"/>
              </a:rPr>
              <a:t>No eyes </a:t>
            </a: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48" name="語音泡泡: 圓角矩形 23">
            <a:extLst>
              <a:ext uri="{FF2B5EF4-FFF2-40B4-BE49-F238E27FC236}">
                <a16:creationId xmlns:a16="http://schemas.microsoft.com/office/drawing/2014/main" xmlns="" id="{34E633AD-536F-46F9-8289-ABA80068C917}"/>
              </a:ext>
            </a:extLst>
          </p:cNvPr>
          <p:cNvSpPr/>
          <p:nvPr/>
        </p:nvSpPr>
        <p:spPr>
          <a:xfrm>
            <a:off x="5331345" y="5330005"/>
            <a:ext cx="2348344" cy="553683"/>
          </a:xfrm>
          <a:prstGeom prst="wedgeRoundRectCallout">
            <a:avLst>
              <a:gd name="adj1" fmla="val 61988"/>
              <a:gd name="adj2" fmla="val -102649"/>
              <a:gd name="adj3" fmla="val 16667"/>
            </a:avLst>
          </a:prstGeom>
          <a:gradFill rotWithShape="1">
            <a:gsLst>
              <a:gs pos="0">
                <a:srgbClr val="DA1F28">
                  <a:tint val="45000"/>
                  <a:satMod val="200000"/>
                </a:srgbClr>
              </a:gs>
              <a:gs pos="30000">
                <a:srgbClr val="DA1F28">
                  <a:tint val="61000"/>
                  <a:satMod val="200000"/>
                </a:srgbClr>
              </a:gs>
              <a:gs pos="45000">
                <a:srgbClr val="DA1F28">
                  <a:tint val="66000"/>
                  <a:satMod val="200000"/>
                </a:srgbClr>
              </a:gs>
              <a:gs pos="55000">
                <a:srgbClr val="DA1F28">
                  <a:tint val="66000"/>
                  <a:satMod val="200000"/>
                </a:srgbClr>
              </a:gs>
              <a:gs pos="73000">
                <a:srgbClr val="DA1F28">
                  <a:tint val="61000"/>
                  <a:satMod val="200000"/>
                </a:srgbClr>
              </a:gs>
              <a:gs pos="100000">
                <a:srgbClr val="DA1F28">
                  <a:tint val="45000"/>
                  <a:satMod val="200000"/>
                </a:srgbClr>
              </a:gs>
            </a:gsLst>
            <a:lin ang="950000" scaled="1"/>
          </a:gradFill>
          <a:ln w="9525" cap="flat" cmpd="sng" algn="ctr">
            <a:solidFill>
              <a:srgbClr val="DA1F28"/>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Times New Roman"/>
                <a:ea typeface="华文楷体"/>
              </a:rPr>
              <a:t>No mouth</a:t>
            </a:r>
            <a:endParaRPr kumimoji="0" lang="zh-TW" altLang="en-US" sz="2400" b="0" i="0" u="none" strike="noStrike" kern="0" cap="none" spc="0" normalizeH="0" baseline="0" noProof="0" dirty="0" smtClean="0">
              <a:ln>
                <a:noFill/>
              </a:ln>
              <a:solidFill>
                <a:srgbClr val="2A4A75"/>
              </a:solidFill>
              <a:effectLst/>
              <a:uLnTx/>
              <a:uFillTx/>
              <a:latin typeface="Times New Roman"/>
              <a:ea typeface="华文楷体"/>
            </a:endParaRPr>
          </a:p>
        </p:txBody>
      </p:sp>
    </p:spTree>
    <p:extLst>
      <p:ext uri="{BB962C8B-B14F-4D97-AF65-F5344CB8AC3E}">
        <p14:creationId xmlns:p14="http://schemas.microsoft.com/office/powerpoint/2010/main" val="260215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4" grpId="0" animBg="1"/>
      <p:bldP spid="38" grpId="0" animBg="1"/>
      <p:bldP spid="46" grpId="0" animBg="1"/>
      <p:bldP spid="47"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31" name="標題 1">
            <a:extLst>
              <a:ext uri="{FF2B5EF4-FFF2-40B4-BE49-F238E27FC236}">
                <a16:creationId xmlns:a16="http://schemas.microsoft.com/office/drawing/2014/main" xmlns="" id="{F19BDE59-57A5-4153-931A-EB8272747321}"/>
              </a:ext>
            </a:extLst>
          </p:cNvPr>
          <p:cNvSpPr txBox="1">
            <a:spLocks/>
          </p:cNvSpPr>
          <p:nvPr/>
        </p:nvSpPr>
        <p:spPr bwMode="auto">
          <a:xfrm>
            <a:off x="583842" y="796346"/>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rPr>
              <a:t>对抗过程</a:t>
            </a:r>
            <a:endParaRPr kumimoji="0" lang="zh-TW" altLang="en-US" sz="2800" b="0" i="0" u="none" strike="noStrike" kern="1200" cap="none" spc="0" normalizeH="0" baseline="0" noProof="0" dirty="0">
              <a:ln>
                <a:noFill/>
              </a:ln>
              <a:solidFill>
                <a:srgbClr val="2A4A75"/>
              </a:solidFill>
              <a:effectLst/>
              <a:uLnTx/>
              <a:uFillTx/>
              <a:latin typeface="Helvetica"/>
              <a:ea typeface="微软雅黑"/>
            </a:endParaRPr>
          </a:p>
        </p:txBody>
      </p:sp>
      <p:pic>
        <p:nvPicPr>
          <p:cNvPr id="49" name="table"/>
          <p:cNvPicPr>
            <a:picLocks noGrp="1"/>
          </p:cNvPicPr>
          <p:nvPr/>
        </p:nvPicPr>
        <p:blipFill>
          <a:blip r:embed="rId4"/>
          <a:stretch>
            <a:fillRect/>
          </a:stretch>
        </p:blipFill>
        <p:spPr>
          <a:xfrm>
            <a:off x="2791942" y="2928101"/>
            <a:ext cx="3785870" cy="1752600"/>
          </a:xfrm>
          <a:prstGeom prst="rect">
            <a:avLst/>
          </a:prstGeom>
        </p:spPr>
      </p:pic>
      <p:pic>
        <p:nvPicPr>
          <p:cNvPr id="50" name="picture 140"/>
          <p:cNvPicPr>
            <a:picLocks noChangeAspect="1"/>
          </p:cNvPicPr>
          <p:nvPr/>
        </p:nvPicPr>
        <p:blipFill>
          <a:blip r:embed="rId5"/>
          <a:stretch>
            <a:fillRect/>
          </a:stretch>
        </p:blipFill>
        <p:spPr>
          <a:xfrm rot="21600000">
            <a:off x="2798292" y="2934451"/>
            <a:ext cx="3773713" cy="1740053"/>
          </a:xfrm>
          <a:prstGeom prst="rect">
            <a:avLst/>
          </a:prstGeom>
        </p:spPr>
      </p:pic>
      <p:pic>
        <p:nvPicPr>
          <p:cNvPr id="16" name="picture 154"/>
          <p:cNvPicPr>
            <a:picLocks noChangeAspect="1"/>
          </p:cNvPicPr>
          <p:nvPr/>
        </p:nvPicPr>
        <p:blipFill>
          <a:blip r:embed="rId6"/>
          <a:stretch>
            <a:fillRect/>
          </a:stretch>
        </p:blipFill>
        <p:spPr>
          <a:xfrm rot="21600000">
            <a:off x="1676633" y="2261568"/>
            <a:ext cx="8774745" cy="3814564"/>
          </a:xfrm>
          <a:prstGeom prst="rect">
            <a:avLst/>
          </a:prstGeom>
        </p:spPr>
      </p:pic>
      <p:sp>
        <p:nvSpPr>
          <p:cNvPr id="17" name="textbox 156"/>
          <p:cNvSpPr/>
          <p:nvPr/>
        </p:nvSpPr>
        <p:spPr>
          <a:xfrm>
            <a:off x="5239888" y="2417405"/>
            <a:ext cx="2376170" cy="219392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5000"/>
              </a:lnSpc>
            </a:pPr>
            <a:endParaRPr sz="100" dirty="0">
              <a:latin typeface="Arial" panose="020B0604020202020204"/>
              <a:ea typeface="Arial" panose="020B0604020202020204"/>
              <a:cs typeface="Arial" panose="020B0604020202020204"/>
            </a:endParaRPr>
          </a:p>
          <a:p>
            <a:pPr marL="165735" algn="l" rtl="0" eaLnBrk="0">
              <a:lnSpc>
                <a:spcPct val="77000"/>
              </a:lnSpc>
            </a:pPr>
            <a:r>
              <a:rPr sz="1800" kern="0" spc="40" dirty="0">
                <a:solidFill>
                  <a:srgbClr val="000000">
                    <a:alpha val="100000"/>
                  </a:srgbClr>
                </a:solidFill>
                <a:latin typeface="Cambria Math" panose="02040503050406030204"/>
                <a:ea typeface="Cambria Math" panose="02040503050406030204"/>
                <a:cs typeface="Cambria Math" panose="02040503050406030204"/>
              </a:rPr>
              <a:t>x</a:t>
            </a:r>
            <a:endParaRPr sz="1800" dirty="0">
              <a:latin typeface="Cambria Math" panose="02040503050406030204"/>
              <a:ea typeface="Cambria Math" panose="02040503050406030204"/>
              <a:cs typeface="Cambria Math" panose="0204050305040603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r" rtl="0" eaLnBrk="0">
              <a:lnSpc>
                <a:spcPct val="70000"/>
              </a:lnSpc>
              <a:spcBef>
                <a:spcPts val="545"/>
              </a:spcBef>
            </a:pPr>
            <a:r>
              <a:rPr sz="1800" kern="0" spc="-10" dirty="0">
                <a:solidFill>
                  <a:srgbClr val="000000">
                    <a:alpha val="100000"/>
                  </a:srgbClr>
                </a:solidFill>
                <a:latin typeface="Cambria Math" panose="02040503050406030204"/>
                <a:ea typeface="Cambria Math" panose="02040503050406030204"/>
                <a:cs typeface="Cambria Math" panose="02040503050406030204"/>
              </a:rPr>
              <a:t>D</a:t>
            </a:r>
            <a:endParaRPr sz="1800" dirty="0">
              <a:latin typeface="Cambria Math" panose="02040503050406030204"/>
              <a:ea typeface="Cambria Math" panose="02040503050406030204"/>
              <a:cs typeface="Cambria Math" panose="02040503050406030204"/>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13000"/>
              </a:lnSpc>
            </a:pPr>
            <a:endParaRPr sz="400" dirty="0">
              <a:latin typeface="Arial" panose="020B0604020202020204"/>
              <a:ea typeface="Arial" panose="020B0604020202020204"/>
              <a:cs typeface="Arial" panose="020B0604020202020204"/>
            </a:endParaRPr>
          </a:p>
          <a:p>
            <a:pPr marL="12700" algn="l" rtl="0" eaLnBrk="0">
              <a:lnSpc>
                <a:spcPct val="90000"/>
              </a:lnSpc>
              <a:spcBef>
                <a:spcPts val="0"/>
              </a:spcBef>
            </a:pPr>
            <a:r>
              <a:rPr sz="1800" kern="0" spc="10" dirty="0" smtClean="0">
                <a:solidFill>
                  <a:srgbClr val="000000">
                    <a:alpha val="100000"/>
                  </a:srgbClr>
                </a:solidFill>
                <a:latin typeface="Cambria Math" panose="02040503050406030204"/>
                <a:ea typeface="Cambria Math" panose="02040503050406030204"/>
                <a:cs typeface="Cambria Math" panose="02040503050406030204"/>
              </a:rPr>
              <a:t>G(z</a:t>
            </a:r>
            <a:r>
              <a:rPr lang="en-US" kern="0" spc="10" dirty="0" smtClean="0">
                <a:solidFill>
                  <a:srgbClr val="000000">
                    <a:alpha val="100000"/>
                  </a:srgbClr>
                </a:solidFill>
                <a:latin typeface="Cambria Math" panose="02040503050406030204"/>
                <a:ea typeface="Cambria Math" panose="02040503050406030204"/>
                <a:cs typeface="Cambria Math" panose="02040503050406030204"/>
              </a:rPr>
              <a:t>;</a:t>
            </a:r>
            <a:r>
              <a:rPr lang="el-GR" kern="0" spc="10" dirty="0" smtClean="0">
                <a:solidFill>
                  <a:srgbClr val="000000">
                    <a:alpha val="100000"/>
                  </a:srgbClr>
                </a:solidFill>
                <a:latin typeface="Cambria Math" panose="02040503050406030204"/>
                <a:ea typeface="Cambria Math" panose="02040503050406030204"/>
                <a:cs typeface="Cambria Math" panose="02040503050406030204"/>
              </a:rPr>
              <a:t>θ</a:t>
            </a:r>
            <a:r>
              <a:rPr sz="1800" kern="0" spc="10" dirty="0" smtClean="0">
                <a:solidFill>
                  <a:srgbClr val="000000">
                    <a:alpha val="100000"/>
                  </a:srgbClr>
                </a:solidFill>
                <a:latin typeface="Cambria Math" panose="02040503050406030204"/>
                <a:ea typeface="Cambria Math" panose="02040503050406030204"/>
                <a:cs typeface="Cambria Math" panose="02040503050406030204"/>
              </a:rPr>
              <a:t>)</a:t>
            </a:r>
            <a:endParaRPr sz="1800" dirty="0">
              <a:latin typeface="Cambria Math" panose="02040503050406030204"/>
              <a:ea typeface="Cambria Math" panose="02040503050406030204"/>
              <a:cs typeface="Cambria Math" panose="02040503050406030204"/>
            </a:endParaRPr>
          </a:p>
        </p:txBody>
      </p:sp>
      <p:sp>
        <p:nvSpPr>
          <p:cNvPr id="19" name="textbox 164"/>
          <p:cNvSpPr/>
          <p:nvPr/>
        </p:nvSpPr>
        <p:spPr>
          <a:xfrm>
            <a:off x="8733956" y="2962769"/>
            <a:ext cx="1208534" cy="219710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91000"/>
              </a:lnSpc>
            </a:pPr>
            <a:endParaRPr sz="100" dirty="0">
              <a:latin typeface="Arial" panose="020B0604020202020204"/>
              <a:ea typeface="Arial" panose="020B0604020202020204"/>
              <a:cs typeface="Arial" panose="020B0604020202020204"/>
            </a:endParaRPr>
          </a:p>
          <a:p>
            <a:pPr marL="12700" algn="l" rtl="0" eaLnBrk="0">
              <a:lnSpc>
                <a:spcPct val="90000"/>
              </a:lnSpc>
            </a:pPr>
            <a:r>
              <a:rPr lang="en-US" sz="1800" kern="0" spc="40" dirty="0" smtClean="0">
                <a:solidFill>
                  <a:srgbClr val="000000">
                    <a:alpha val="100000"/>
                  </a:srgbClr>
                </a:solidFill>
                <a:latin typeface="Cambria Math" panose="02040503050406030204"/>
                <a:ea typeface="Cambria Math" panose="02040503050406030204"/>
                <a:cs typeface="Cambria Math" panose="02040503050406030204"/>
              </a:rPr>
              <a:t> </a:t>
            </a:r>
            <a:endParaRPr sz="1800" dirty="0" smtClean="0">
              <a:latin typeface="Cambria Math" panose="02040503050406030204"/>
              <a:ea typeface="Cambria Math" panose="02040503050406030204"/>
              <a:cs typeface="Cambria Math" panose="02040503050406030204"/>
            </a:endParaRPr>
          </a:p>
          <a:p>
            <a:pPr algn="l" rtl="0" eaLnBrk="0">
              <a:lnSpc>
                <a:spcPct val="105000"/>
              </a:lnSpc>
            </a:pPr>
            <a:endParaRPr sz="1000" dirty="0" smtClean="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12000"/>
              </a:lnSpc>
            </a:pPr>
            <a:endParaRPr sz="400" dirty="0">
              <a:latin typeface="Arial" panose="020B0604020202020204"/>
              <a:ea typeface="Arial" panose="020B0604020202020204"/>
              <a:cs typeface="Arial" panose="020B0604020202020204"/>
            </a:endParaRPr>
          </a:p>
          <a:p>
            <a:pPr marL="13335" algn="l" rtl="0" eaLnBrk="0">
              <a:lnSpc>
                <a:spcPct val="90000"/>
              </a:lnSpc>
              <a:spcBef>
                <a:spcPts val="5"/>
              </a:spcBef>
            </a:pPr>
            <a:r>
              <a:rPr sz="1800" kern="0" spc="30" dirty="0">
                <a:solidFill>
                  <a:srgbClr val="000000">
                    <a:alpha val="100000"/>
                  </a:srgbClr>
                </a:solidFill>
                <a:latin typeface="Cambria Math" panose="02040503050406030204"/>
                <a:ea typeface="Cambria Math" panose="02040503050406030204"/>
                <a:cs typeface="Cambria Math" panose="02040503050406030204"/>
              </a:rPr>
              <a:t>D(G(z</a:t>
            </a:r>
            <a:r>
              <a:rPr sz="1800" kern="0" spc="30" dirty="0" smtClean="0">
                <a:solidFill>
                  <a:srgbClr val="000000">
                    <a:alpha val="100000"/>
                  </a:srgbClr>
                </a:solidFill>
                <a:latin typeface="Cambria Math" panose="02040503050406030204"/>
                <a:ea typeface="Cambria Math" panose="02040503050406030204"/>
                <a:cs typeface="Cambria Math" panose="02040503050406030204"/>
              </a:rPr>
              <a:t>)</a:t>
            </a:r>
            <a:r>
              <a:rPr lang="en-US" sz="1800" kern="0" spc="30" dirty="0" smtClean="0">
                <a:solidFill>
                  <a:srgbClr val="000000">
                    <a:alpha val="100000"/>
                  </a:srgbClr>
                </a:solidFill>
                <a:latin typeface="Cambria Math" panose="02040503050406030204"/>
                <a:ea typeface="Cambria Math" panose="02040503050406030204"/>
                <a:cs typeface="Cambria Math" panose="02040503050406030204"/>
              </a:rPr>
              <a:t>;</a:t>
            </a:r>
            <a:r>
              <a:rPr lang="el-GR" sz="1800" kern="0" spc="30" dirty="0" smtClean="0">
                <a:solidFill>
                  <a:srgbClr val="000000">
                    <a:alpha val="100000"/>
                  </a:srgbClr>
                </a:solidFill>
                <a:latin typeface="Cambria Math" panose="02040503050406030204"/>
                <a:ea typeface="Cambria Math" panose="02040503050406030204"/>
                <a:cs typeface="Cambria Math" panose="02040503050406030204"/>
              </a:rPr>
              <a:t>ϕ</a:t>
            </a:r>
            <a:r>
              <a:rPr sz="1800" kern="0" spc="30" dirty="0" smtClean="0">
                <a:solidFill>
                  <a:srgbClr val="000000">
                    <a:alpha val="100000"/>
                  </a:srgbClr>
                </a:solidFill>
                <a:latin typeface="Cambria Math" panose="02040503050406030204"/>
                <a:ea typeface="Cambria Math" panose="02040503050406030204"/>
                <a:cs typeface="Cambria Math" panose="02040503050406030204"/>
              </a:rPr>
              <a:t>)</a:t>
            </a:r>
            <a:endParaRPr sz="1800" dirty="0">
              <a:latin typeface="Cambria Math" panose="02040503050406030204"/>
              <a:ea typeface="Cambria Math" panose="02040503050406030204"/>
              <a:cs typeface="Cambria Math" panose="02040503050406030204"/>
            </a:endParaRPr>
          </a:p>
        </p:txBody>
      </p:sp>
      <p:sp>
        <p:nvSpPr>
          <p:cNvPr id="20" name="textbox 166"/>
          <p:cNvSpPr/>
          <p:nvPr/>
        </p:nvSpPr>
        <p:spPr>
          <a:xfrm>
            <a:off x="2335552" y="4079556"/>
            <a:ext cx="1713229" cy="34925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sz="100" dirty="0">
              <a:latin typeface="Arial" panose="020B0604020202020204"/>
              <a:ea typeface="Arial" panose="020B0604020202020204"/>
              <a:cs typeface="Arial" panose="020B0604020202020204"/>
            </a:endParaRPr>
          </a:p>
          <a:p>
            <a:pPr algn="r" rtl="0" eaLnBrk="0">
              <a:lnSpc>
                <a:spcPts val="1050"/>
              </a:lnSpc>
            </a:pPr>
            <a:r>
              <a:rPr sz="1800" kern="0" spc="-20" dirty="0">
                <a:solidFill>
                  <a:srgbClr val="000000">
                    <a:alpha val="100000"/>
                  </a:srgbClr>
                </a:solidFill>
                <a:latin typeface="Cambria Math" panose="02040503050406030204"/>
                <a:ea typeface="Cambria Math" panose="02040503050406030204"/>
                <a:cs typeface="Cambria Math" panose="02040503050406030204"/>
              </a:rPr>
              <a:t>G</a:t>
            </a:r>
            <a:endParaRPr sz="1800" dirty="0">
              <a:latin typeface="Cambria Math" panose="02040503050406030204"/>
              <a:ea typeface="Cambria Math" panose="02040503050406030204"/>
              <a:cs typeface="Cambria Math" panose="02040503050406030204"/>
            </a:endParaRPr>
          </a:p>
          <a:p>
            <a:pPr marL="12700" algn="l" rtl="0" eaLnBrk="0">
              <a:lnSpc>
                <a:spcPct val="69000"/>
              </a:lnSpc>
              <a:spcBef>
                <a:spcPts val="0"/>
              </a:spcBef>
            </a:pPr>
            <a:r>
              <a:rPr sz="1800" kern="0" spc="10" dirty="0">
                <a:solidFill>
                  <a:srgbClr val="000000">
                    <a:alpha val="100000"/>
                  </a:srgbClr>
                </a:solidFill>
                <a:latin typeface="Cambria Math" panose="02040503050406030204"/>
                <a:ea typeface="Cambria Math" panose="02040503050406030204"/>
                <a:cs typeface="Cambria Math" panose="02040503050406030204"/>
              </a:rPr>
              <a:t>z</a:t>
            </a:r>
            <a:endParaRPr sz="1800" dirty="0">
              <a:latin typeface="Cambria Math" panose="02040503050406030204"/>
              <a:ea typeface="Cambria Math" panose="02040503050406030204"/>
              <a:cs typeface="Cambria Math" panose="02040503050406030204"/>
            </a:endParaRPr>
          </a:p>
        </p:txBody>
      </p:sp>
      <p:pic>
        <p:nvPicPr>
          <p:cNvPr id="21" name="picture 140"/>
          <p:cNvPicPr>
            <a:picLocks noChangeAspect="1"/>
          </p:cNvPicPr>
          <p:nvPr/>
        </p:nvPicPr>
        <p:blipFill>
          <a:blip r:embed="rId5"/>
          <a:stretch>
            <a:fillRect/>
          </a:stretch>
        </p:blipFill>
        <p:spPr>
          <a:xfrm rot="21600000">
            <a:off x="2817407" y="2276168"/>
            <a:ext cx="3773713" cy="1740053"/>
          </a:xfrm>
          <a:prstGeom prst="rect">
            <a:avLst/>
          </a:prstGeom>
        </p:spPr>
      </p:pic>
    </p:spTree>
    <p:extLst>
      <p:ext uri="{BB962C8B-B14F-4D97-AF65-F5344CB8AC3E}">
        <p14:creationId xmlns:p14="http://schemas.microsoft.com/office/powerpoint/2010/main" val="5024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31" name="標題 1">
            <a:extLst>
              <a:ext uri="{FF2B5EF4-FFF2-40B4-BE49-F238E27FC236}">
                <a16:creationId xmlns:a16="http://schemas.microsoft.com/office/drawing/2014/main" xmlns="" id="{F19BDE59-57A5-4153-931A-EB8272747321}"/>
              </a:ext>
            </a:extLst>
          </p:cNvPr>
          <p:cNvSpPr txBox="1">
            <a:spLocks/>
          </p:cNvSpPr>
          <p:nvPr/>
        </p:nvSpPr>
        <p:spPr bwMode="auto">
          <a:xfrm>
            <a:off x="583842" y="796346"/>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rPr>
              <a:t>对抗过程</a:t>
            </a:r>
            <a:endParaRPr kumimoji="0" lang="zh-TW" altLang="en-US" sz="2800" b="0" i="0" u="none" strike="noStrike" kern="1200" cap="none" spc="0" normalizeH="0" baseline="0" noProof="0" dirty="0">
              <a:ln>
                <a:noFill/>
              </a:ln>
              <a:solidFill>
                <a:srgbClr val="2A4A75"/>
              </a:solidFill>
              <a:effectLst/>
              <a:uLnTx/>
              <a:uFillTx/>
              <a:latin typeface="Helvetica"/>
              <a:ea typeface="微软雅黑"/>
            </a:endParaRPr>
          </a:p>
        </p:txBody>
      </p:sp>
      <p:pic>
        <p:nvPicPr>
          <p:cNvPr id="49" name="table"/>
          <p:cNvPicPr>
            <a:picLocks noGrp="1"/>
          </p:cNvPicPr>
          <p:nvPr/>
        </p:nvPicPr>
        <p:blipFill>
          <a:blip r:embed="rId4"/>
          <a:stretch>
            <a:fillRect/>
          </a:stretch>
        </p:blipFill>
        <p:spPr>
          <a:xfrm>
            <a:off x="2791942" y="2928101"/>
            <a:ext cx="3785870" cy="1752600"/>
          </a:xfrm>
          <a:prstGeom prst="rect">
            <a:avLst/>
          </a:prstGeom>
        </p:spPr>
      </p:pic>
      <p:pic>
        <p:nvPicPr>
          <p:cNvPr id="50" name="picture 140"/>
          <p:cNvPicPr>
            <a:picLocks noChangeAspect="1"/>
          </p:cNvPicPr>
          <p:nvPr/>
        </p:nvPicPr>
        <p:blipFill>
          <a:blip r:embed="rId5"/>
          <a:stretch>
            <a:fillRect/>
          </a:stretch>
        </p:blipFill>
        <p:spPr>
          <a:xfrm rot="21600000">
            <a:off x="2798292" y="2934451"/>
            <a:ext cx="3773713" cy="1740053"/>
          </a:xfrm>
          <a:prstGeom prst="rect">
            <a:avLst/>
          </a:prstGeom>
        </p:spPr>
      </p:pic>
      <p:pic>
        <p:nvPicPr>
          <p:cNvPr id="16" name="picture 154"/>
          <p:cNvPicPr>
            <a:picLocks noChangeAspect="1"/>
          </p:cNvPicPr>
          <p:nvPr/>
        </p:nvPicPr>
        <p:blipFill>
          <a:blip r:embed="rId6"/>
          <a:stretch>
            <a:fillRect/>
          </a:stretch>
        </p:blipFill>
        <p:spPr>
          <a:xfrm rot="21600000">
            <a:off x="1682869" y="2261568"/>
            <a:ext cx="8774745" cy="3814564"/>
          </a:xfrm>
          <a:prstGeom prst="rect">
            <a:avLst/>
          </a:prstGeom>
        </p:spPr>
      </p:pic>
      <p:sp>
        <p:nvSpPr>
          <p:cNvPr id="17" name="textbox 156"/>
          <p:cNvSpPr/>
          <p:nvPr/>
        </p:nvSpPr>
        <p:spPr>
          <a:xfrm>
            <a:off x="5239888" y="2417405"/>
            <a:ext cx="2376170" cy="219392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5000"/>
              </a:lnSpc>
            </a:pPr>
            <a:endParaRPr sz="100" dirty="0">
              <a:latin typeface="Arial" panose="020B0604020202020204"/>
              <a:ea typeface="Arial" panose="020B0604020202020204"/>
              <a:cs typeface="Arial" panose="020B0604020202020204"/>
            </a:endParaRPr>
          </a:p>
          <a:p>
            <a:pPr marL="165735" algn="l" rtl="0" eaLnBrk="0">
              <a:lnSpc>
                <a:spcPct val="77000"/>
              </a:lnSpc>
            </a:pPr>
            <a:r>
              <a:rPr sz="1800" kern="0" spc="40" dirty="0">
                <a:solidFill>
                  <a:srgbClr val="000000">
                    <a:alpha val="100000"/>
                  </a:srgbClr>
                </a:solidFill>
                <a:latin typeface="Cambria Math" panose="02040503050406030204"/>
                <a:ea typeface="Cambria Math" panose="02040503050406030204"/>
                <a:cs typeface="Cambria Math" panose="02040503050406030204"/>
              </a:rPr>
              <a:t>x</a:t>
            </a:r>
            <a:endParaRPr sz="1800" dirty="0">
              <a:latin typeface="Cambria Math" panose="02040503050406030204"/>
              <a:ea typeface="Cambria Math" panose="02040503050406030204"/>
              <a:cs typeface="Cambria Math" panose="0204050305040603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r" rtl="0" eaLnBrk="0">
              <a:lnSpc>
                <a:spcPct val="70000"/>
              </a:lnSpc>
              <a:spcBef>
                <a:spcPts val="545"/>
              </a:spcBef>
            </a:pPr>
            <a:r>
              <a:rPr sz="1800" kern="0" spc="-10" dirty="0">
                <a:solidFill>
                  <a:srgbClr val="000000">
                    <a:alpha val="100000"/>
                  </a:srgbClr>
                </a:solidFill>
                <a:latin typeface="Cambria Math" panose="02040503050406030204"/>
                <a:ea typeface="Cambria Math" panose="02040503050406030204"/>
                <a:cs typeface="Cambria Math" panose="02040503050406030204"/>
              </a:rPr>
              <a:t>D</a:t>
            </a:r>
            <a:endParaRPr sz="1800" dirty="0">
              <a:latin typeface="Cambria Math" panose="02040503050406030204"/>
              <a:ea typeface="Cambria Math" panose="02040503050406030204"/>
              <a:cs typeface="Cambria Math" panose="02040503050406030204"/>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13000"/>
              </a:lnSpc>
            </a:pPr>
            <a:endParaRPr sz="400" dirty="0">
              <a:latin typeface="Arial" panose="020B0604020202020204"/>
              <a:ea typeface="Arial" panose="020B0604020202020204"/>
              <a:cs typeface="Arial" panose="020B0604020202020204"/>
            </a:endParaRPr>
          </a:p>
          <a:p>
            <a:pPr marL="12700" eaLnBrk="0">
              <a:lnSpc>
                <a:spcPct val="90000"/>
              </a:lnSpc>
            </a:pPr>
            <a:r>
              <a:rPr sz="1800" kern="0" spc="10" dirty="0" smtClean="0">
                <a:solidFill>
                  <a:srgbClr val="000000">
                    <a:alpha val="100000"/>
                  </a:srgbClr>
                </a:solidFill>
                <a:latin typeface="Cambria Math" panose="02040503050406030204"/>
                <a:ea typeface="Cambria Math" panose="02040503050406030204"/>
                <a:cs typeface="Cambria Math" panose="02040503050406030204"/>
              </a:rPr>
              <a:t>G(z</a:t>
            </a:r>
            <a:r>
              <a:rPr lang="en-US" altLang="zh-CN" kern="0" spc="10" dirty="0" smtClean="0">
                <a:solidFill>
                  <a:srgbClr val="000000">
                    <a:alpha val="100000"/>
                  </a:srgbClr>
                </a:solidFill>
                <a:latin typeface="Cambria Math" panose="02040503050406030204"/>
                <a:ea typeface="Cambria Math" panose="02040503050406030204"/>
                <a:cs typeface="Cambria Math" panose="02040503050406030204"/>
              </a:rPr>
              <a:t>;</a:t>
            </a:r>
            <a:r>
              <a:rPr lang="el-GR" altLang="zh-CN" kern="0" spc="10" dirty="0">
                <a:solidFill>
                  <a:srgbClr val="000000">
                    <a:alpha val="100000"/>
                  </a:srgbClr>
                </a:solidFill>
                <a:latin typeface="Cambria Math" panose="02040503050406030204"/>
                <a:ea typeface="Cambria Math" panose="02040503050406030204"/>
                <a:cs typeface="Cambria Math" panose="02040503050406030204"/>
              </a:rPr>
              <a:t>θ</a:t>
            </a:r>
            <a:r>
              <a:rPr sz="1800" kern="0" spc="10" dirty="0" smtClean="0">
                <a:solidFill>
                  <a:srgbClr val="000000">
                    <a:alpha val="100000"/>
                  </a:srgbClr>
                </a:solidFill>
                <a:latin typeface="Cambria Math" panose="02040503050406030204"/>
                <a:ea typeface="Cambria Math" panose="02040503050406030204"/>
                <a:cs typeface="Cambria Math" panose="02040503050406030204"/>
              </a:rPr>
              <a:t>)</a:t>
            </a:r>
            <a:endParaRPr sz="1800" dirty="0">
              <a:latin typeface="Cambria Math" panose="02040503050406030204"/>
              <a:ea typeface="Cambria Math" panose="02040503050406030204"/>
              <a:cs typeface="Cambria Math" panose="02040503050406030204"/>
            </a:endParaRPr>
          </a:p>
        </p:txBody>
      </p:sp>
      <p:sp>
        <p:nvSpPr>
          <p:cNvPr id="19" name="textbox 164"/>
          <p:cNvSpPr/>
          <p:nvPr/>
        </p:nvSpPr>
        <p:spPr>
          <a:xfrm>
            <a:off x="8733956" y="2962769"/>
            <a:ext cx="1323698" cy="219710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91000"/>
              </a:lnSpc>
            </a:pPr>
            <a:endParaRPr sz="100" dirty="0">
              <a:latin typeface="Arial" panose="020B0604020202020204"/>
              <a:ea typeface="Arial" panose="020B0604020202020204"/>
              <a:cs typeface="Arial" panose="020B0604020202020204"/>
            </a:endParaRPr>
          </a:p>
          <a:p>
            <a:pPr marL="12700" eaLnBrk="0">
              <a:lnSpc>
                <a:spcPct val="90000"/>
              </a:lnSpc>
            </a:pPr>
            <a:r>
              <a:rPr sz="1800" kern="0" spc="40" dirty="0" smtClean="0">
                <a:solidFill>
                  <a:srgbClr val="000000">
                    <a:alpha val="100000"/>
                  </a:srgbClr>
                </a:solidFill>
                <a:latin typeface="Cambria Math" panose="02040503050406030204"/>
                <a:ea typeface="Cambria Math" panose="02040503050406030204"/>
                <a:cs typeface="Cambria Math" panose="02040503050406030204"/>
              </a:rPr>
              <a:t>D(x</a:t>
            </a:r>
            <a:r>
              <a:rPr lang="en-US" altLang="zh-CN" kern="0" spc="30" dirty="0" smtClean="0">
                <a:solidFill>
                  <a:srgbClr val="000000">
                    <a:alpha val="100000"/>
                  </a:srgbClr>
                </a:solidFill>
                <a:latin typeface="Cambria Math" panose="02040503050406030204"/>
                <a:ea typeface="Cambria Math" panose="02040503050406030204"/>
                <a:cs typeface="Cambria Math" panose="02040503050406030204"/>
              </a:rPr>
              <a:t>;</a:t>
            </a:r>
            <a:r>
              <a:rPr lang="el-GR" altLang="zh-CN" kern="0" spc="30" dirty="0">
                <a:solidFill>
                  <a:srgbClr val="000000">
                    <a:alpha val="100000"/>
                  </a:srgbClr>
                </a:solidFill>
                <a:latin typeface="Cambria Math" panose="02040503050406030204"/>
                <a:ea typeface="Cambria Math" panose="02040503050406030204"/>
                <a:cs typeface="Cambria Math" panose="02040503050406030204"/>
              </a:rPr>
              <a:t>ϕ</a:t>
            </a:r>
            <a:r>
              <a:rPr sz="1800" kern="0" spc="40" dirty="0" smtClean="0">
                <a:solidFill>
                  <a:srgbClr val="000000">
                    <a:alpha val="100000"/>
                  </a:srgbClr>
                </a:solidFill>
                <a:latin typeface="Cambria Math" panose="02040503050406030204"/>
                <a:ea typeface="Cambria Math" panose="02040503050406030204"/>
                <a:cs typeface="Cambria Math" panose="02040503050406030204"/>
              </a:rPr>
              <a:t>)</a:t>
            </a:r>
            <a:endParaRPr sz="1800" dirty="0">
              <a:latin typeface="Cambria Math" panose="02040503050406030204"/>
              <a:ea typeface="Cambria Math" panose="02040503050406030204"/>
              <a:cs typeface="Cambria Math" panose="0204050305040603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12000"/>
              </a:lnSpc>
            </a:pPr>
            <a:endParaRPr sz="400" dirty="0">
              <a:latin typeface="Arial" panose="020B0604020202020204"/>
              <a:ea typeface="Arial" panose="020B0604020202020204"/>
              <a:cs typeface="Arial" panose="020B0604020202020204"/>
            </a:endParaRPr>
          </a:p>
          <a:p>
            <a:pPr marL="13335" eaLnBrk="0">
              <a:lnSpc>
                <a:spcPct val="90000"/>
              </a:lnSpc>
              <a:spcBef>
                <a:spcPts val="5"/>
              </a:spcBef>
            </a:pPr>
            <a:r>
              <a:rPr sz="1800" kern="0" spc="30" dirty="0">
                <a:solidFill>
                  <a:srgbClr val="000000">
                    <a:alpha val="100000"/>
                  </a:srgbClr>
                </a:solidFill>
                <a:latin typeface="Cambria Math" panose="02040503050406030204"/>
                <a:ea typeface="Cambria Math" panose="02040503050406030204"/>
                <a:cs typeface="Cambria Math" panose="02040503050406030204"/>
              </a:rPr>
              <a:t>D(G(z</a:t>
            </a:r>
            <a:r>
              <a:rPr sz="1800" kern="0" spc="30" dirty="0" smtClean="0">
                <a:solidFill>
                  <a:srgbClr val="000000">
                    <a:alpha val="100000"/>
                  </a:srgbClr>
                </a:solidFill>
                <a:latin typeface="Cambria Math" panose="02040503050406030204"/>
                <a:ea typeface="Cambria Math" panose="02040503050406030204"/>
                <a:cs typeface="Cambria Math" panose="02040503050406030204"/>
              </a:rPr>
              <a:t>)</a:t>
            </a:r>
            <a:r>
              <a:rPr lang="en-US" altLang="zh-CN" kern="0" spc="30" dirty="0" smtClean="0">
                <a:solidFill>
                  <a:srgbClr val="000000">
                    <a:alpha val="100000"/>
                  </a:srgbClr>
                </a:solidFill>
                <a:latin typeface="Cambria Math" panose="02040503050406030204"/>
                <a:ea typeface="Cambria Math" panose="02040503050406030204"/>
                <a:cs typeface="Cambria Math" panose="02040503050406030204"/>
              </a:rPr>
              <a:t>;</a:t>
            </a:r>
            <a:r>
              <a:rPr lang="el-GR" altLang="zh-CN" kern="0" spc="30" dirty="0">
                <a:solidFill>
                  <a:srgbClr val="000000">
                    <a:alpha val="100000"/>
                  </a:srgbClr>
                </a:solidFill>
                <a:latin typeface="Cambria Math" panose="02040503050406030204"/>
                <a:ea typeface="Cambria Math" panose="02040503050406030204"/>
                <a:cs typeface="Cambria Math" panose="02040503050406030204"/>
              </a:rPr>
              <a:t>ϕ</a:t>
            </a:r>
            <a:r>
              <a:rPr sz="1800" kern="0" spc="30" dirty="0" smtClean="0">
                <a:solidFill>
                  <a:srgbClr val="000000">
                    <a:alpha val="100000"/>
                  </a:srgbClr>
                </a:solidFill>
                <a:latin typeface="Cambria Math" panose="02040503050406030204"/>
                <a:ea typeface="Cambria Math" panose="02040503050406030204"/>
                <a:cs typeface="Cambria Math" panose="02040503050406030204"/>
              </a:rPr>
              <a:t>)</a:t>
            </a:r>
            <a:endParaRPr sz="1800" dirty="0">
              <a:latin typeface="Cambria Math" panose="02040503050406030204"/>
              <a:ea typeface="Cambria Math" panose="02040503050406030204"/>
              <a:cs typeface="Cambria Math" panose="02040503050406030204"/>
            </a:endParaRPr>
          </a:p>
        </p:txBody>
      </p:sp>
      <p:sp>
        <p:nvSpPr>
          <p:cNvPr id="20" name="textbox 166"/>
          <p:cNvSpPr/>
          <p:nvPr/>
        </p:nvSpPr>
        <p:spPr>
          <a:xfrm>
            <a:off x="2335552" y="4079556"/>
            <a:ext cx="1713229" cy="34925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sz="100" dirty="0">
              <a:latin typeface="Arial" panose="020B0604020202020204"/>
              <a:ea typeface="Arial" panose="020B0604020202020204"/>
              <a:cs typeface="Arial" panose="020B0604020202020204"/>
            </a:endParaRPr>
          </a:p>
          <a:p>
            <a:pPr algn="r" rtl="0" eaLnBrk="0">
              <a:lnSpc>
                <a:spcPts val="1050"/>
              </a:lnSpc>
            </a:pPr>
            <a:r>
              <a:rPr sz="1800" kern="0" spc="-20" dirty="0">
                <a:solidFill>
                  <a:srgbClr val="000000">
                    <a:alpha val="100000"/>
                  </a:srgbClr>
                </a:solidFill>
                <a:latin typeface="Cambria Math" panose="02040503050406030204"/>
                <a:ea typeface="Cambria Math" panose="02040503050406030204"/>
                <a:cs typeface="Cambria Math" panose="02040503050406030204"/>
              </a:rPr>
              <a:t>G</a:t>
            </a:r>
            <a:endParaRPr sz="1800" dirty="0">
              <a:latin typeface="Cambria Math" panose="02040503050406030204"/>
              <a:ea typeface="Cambria Math" panose="02040503050406030204"/>
              <a:cs typeface="Cambria Math" panose="02040503050406030204"/>
            </a:endParaRPr>
          </a:p>
          <a:p>
            <a:pPr marL="12700" algn="l" rtl="0" eaLnBrk="0">
              <a:lnSpc>
                <a:spcPct val="69000"/>
              </a:lnSpc>
              <a:spcBef>
                <a:spcPts val="0"/>
              </a:spcBef>
            </a:pPr>
            <a:r>
              <a:rPr sz="1800" kern="0" spc="10" dirty="0">
                <a:solidFill>
                  <a:srgbClr val="000000">
                    <a:alpha val="100000"/>
                  </a:srgbClr>
                </a:solidFill>
                <a:latin typeface="Cambria Math" panose="02040503050406030204"/>
                <a:ea typeface="Cambria Math" panose="02040503050406030204"/>
                <a:cs typeface="Cambria Math" panose="02040503050406030204"/>
              </a:rPr>
              <a:t>z</a:t>
            </a:r>
            <a:endParaRPr sz="1800" dirty="0">
              <a:latin typeface="Cambria Math" panose="02040503050406030204"/>
              <a:ea typeface="Cambria Math" panose="02040503050406030204"/>
              <a:cs typeface="Cambria Math" panose="02040503050406030204"/>
            </a:endParaRPr>
          </a:p>
        </p:txBody>
      </p:sp>
    </p:spTree>
    <p:extLst>
      <p:ext uri="{BB962C8B-B14F-4D97-AF65-F5344CB8AC3E}">
        <p14:creationId xmlns:p14="http://schemas.microsoft.com/office/powerpoint/2010/main" val="598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344459" cy="707886"/>
          </a:xfrm>
          <a:prstGeom prst="rect">
            <a:avLst/>
          </a:prstGeom>
          <a:noFill/>
        </p:spPr>
        <p:txBody>
          <a:bodyPr wrap="none" rtlCol="0">
            <a:spAutoFit/>
          </a:bodyPr>
          <a:lstStyle/>
          <a:p>
            <a:r>
              <a:rPr lang="en-US" altLang="zh-CN" sz="4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5.1 </a:t>
            </a:r>
            <a:r>
              <a:rPr lang="zh-CN" altLang="en-US" sz="4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生</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成模型概述</a:t>
            </a:r>
          </a:p>
        </p:txBody>
      </p:sp>
      <p:sp>
        <p:nvSpPr>
          <p:cNvPr id="5" name="标题 1">
            <a:extLst>
              <a:ext uri="{FF2B5EF4-FFF2-40B4-BE49-F238E27FC236}">
                <a16:creationId xmlns:a16="http://schemas.microsoft.com/office/drawing/2014/main" xmlns=""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机器学习的两种范式</a:t>
            </a:r>
            <a:endParaRPr lang="zh-CN" altLang="en-US" dirty="0"/>
          </a:p>
        </p:txBody>
      </p:sp>
      <p:pic>
        <p:nvPicPr>
          <p:cNvPr id="6" name="Picture 2" descr="https://i.stack.imgur.com/Xrmqg.png">
            <a:extLst>
              <a:ext uri="{FF2B5EF4-FFF2-40B4-BE49-F238E27FC236}">
                <a16:creationId xmlns:a16="http://schemas.microsoft.com/office/drawing/2014/main" xmlns="" id="{EE57BA8F-EA44-49B5-AD9B-71F3973C2AA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76400" y="2316632"/>
            <a:ext cx="8724900" cy="3619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5868" y="6211669"/>
            <a:ext cx="11790650" cy="369332"/>
          </a:xfrm>
          <a:prstGeom prst="rect">
            <a:avLst/>
          </a:prstGeom>
        </p:spPr>
        <p:txBody>
          <a:bodyPr wrap="square">
            <a:spAutoFit/>
          </a:bodyPr>
          <a:lstStyle/>
          <a:p>
            <a:r>
              <a:rPr lang="en-US" altLang="zh-CN" dirty="0">
                <a:hlinkClick r:id="rId5"/>
              </a:rPr>
              <a:t>https://stackoverflow.com/questions/879432/what-is-the-difference-between-a-generative-and-a-discriminative-algorithm</a:t>
            </a:r>
            <a:endParaRPr lang="zh-CN" altLang="en-US" dirty="0"/>
          </a:p>
        </p:txBody>
      </p:sp>
    </p:spTree>
    <p:extLst>
      <p:ext uri="{BB962C8B-B14F-4D97-AF65-F5344CB8AC3E}">
        <p14:creationId xmlns:p14="http://schemas.microsoft.com/office/powerpoint/2010/main" val="15326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9" name="标题 7"/>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2A4A75"/>
                </a:solidFill>
                <a:effectLst/>
                <a:uLnTx/>
                <a:uFillTx/>
                <a:latin typeface="Helvetica"/>
                <a:ea typeface="微软雅黑"/>
              </a:rPr>
              <a:t>MinMax Game</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
        <p:nvSpPr>
          <p:cNvPr id="10" name="内容占位符 6">
            <a:extLst>
              <a:ext uri="{FF2B5EF4-FFF2-40B4-BE49-F238E27FC236}">
                <a16:creationId xmlns:a16="http://schemas.microsoft.com/office/drawing/2014/main" xmlns="" id="{E4243A47-02DA-4069-95AA-0898D4518A77}"/>
              </a:ext>
            </a:extLst>
          </p:cNvPr>
          <p:cNvSpPr txBox="1">
            <a:spLocks/>
          </p:cNvSpPr>
          <p:nvPr/>
        </p:nvSpPr>
        <p:spPr bwMode="auto">
          <a:xfrm>
            <a:off x="609600" y="1826661"/>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r>
              <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rPr>
              <a:t>判别网络（最大化真实样本的判别概率，最小化生成样本概率）</a:t>
            </a: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endParaRP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endParaRPr>
          </a:p>
          <a:p>
            <a:pPr>
              <a:buClr>
                <a:srgbClr val="1C314E"/>
              </a:buClr>
            </a:pPr>
            <a:r>
              <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rPr>
              <a:t>生成</a:t>
            </a:r>
            <a:r>
              <a:rPr lang="zh-CN" altLang="en-US" dirty="0">
                <a:latin typeface="Times New Roman"/>
                <a:ea typeface="华文楷体"/>
              </a:rPr>
              <a:t>网络</a:t>
            </a:r>
            <a:r>
              <a:rPr lang="zh-CN" altLang="en-US" dirty="0" smtClean="0">
                <a:latin typeface="Times New Roman"/>
                <a:ea typeface="华文楷体"/>
              </a:rPr>
              <a:t>（最大化</a:t>
            </a:r>
            <a:r>
              <a:rPr lang="zh-CN" altLang="en-US" dirty="0">
                <a:latin typeface="Times New Roman"/>
                <a:ea typeface="华文楷体"/>
              </a:rPr>
              <a:t>生成样本概率</a:t>
            </a:r>
            <a:r>
              <a:rPr lang="zh-CN" altLang="en-US" dirty="0" smtClean="0">
                <a:latin typeface="Times New Roman"/>
                <a:ea typeface="华文楷体"/>
              </a:rPr>
              <a:t>）</a:t>
            </a:r>
            <a:endPar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endParaRP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endParaRP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endParaRP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endParaRPr>
          </a:p>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r>
              <a:rPr kumimoji="0" lang="en-US" altLang="zh-CN" sz="2800" b="0" i="0" u="none" strike="noStrike" kern="1200" cap="none" spc="0" normalizeH="0" baseline="0" noProof="0" dirty="0" err="1" smtClean="0">
                <a:ln>
                  <a:noFill/>
                </a:ln>
                <a:solidFill>
                  <a:srgbClr val="AD470F"/>
                </a:solidFill>
                <a:effectLst/>
                <a:uLnTx/>
                <a:uFillTx/>
                <a:latin typeface="Times New Roman"/>
                <a:ea typeface="华文楷体"/>
                <a:cs typeface="Arial" panose="020B0604020202020204" pitchFamily="34" charset="0"/>
              </a:rPr>
              <a:t>Minimax</a:t>
            </a:r>
            <a:r>
              <a:rPr kumimoji="0" lang="en-US" altLang="zh-CN"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rPr>
              <a:t> Game</a:t>
            </a:r>
            <a:endParaRPr kumimoji="0" lang="en-US" altLang="zh-CN" sz="2800" b="0" i="0" u="none" strike="noStrike" kern="1200" cap="none" spc="0" normalizeH="0" baseline="0" noProof="0" dirty="0">
              <a:ln>
                <a:noFill/>
              </a:ln>
              <a:solidFill>
                <a:srgbClr val="AD470F"/>
              </a:solidFill>
              <a:effectLst/>
              <a:uLnTx/>
              <a:uFillTx/>
              <a:latin typeface="Times New Roman"/>
              <a:ea typeface="华文楷体"/>
              <a:cs typeface="Arial" panose="020B0604020202020204" pitchFamily="34" charset="0"/>
            </a:endParaRPr>
          </a:p>
        </p:txBody>
      </p:sp>
      <p:pic>
        <p:nvPicPr>
          <p:cNvPr id="11" name="图片 10">
            <a:extLst>
              <a:ext uri="{FF2B5EF4-FFF2-40B4-BE49-F238E27FC236}">
                <a16:creationId xmlns:a16="http://schemas.microsoft.com/office/drawing/2014/main" xmlns="" id="{F2A449D8-62D7-47A0-8DD0-CB4D71126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2436261"/>
            <a:ext cx="7967748" cy="685800"/>
          </a:xfrm>
          <a:prstGeom prst="rect">
            <a:avLst/>
          </a:prstGeom>
        </p:spPr>
      </p:pic>
      <p:pic>
        <p:nvPicPr>
          <p:cNvPr id="12" name="图片 11">
            <a:extLst>
              <a:ext uri="{FF2B5EF4-FFF2-40B4-BE49-F238E27FC236}">
                <a16:creationId xmlns:a16="http://schemas.microsoft.com/office/drawing/2014/main" xmlns="" id="{CDF38A64-3AAC-4417-8CC7-6AA01B349D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3655461"/>
            <a:ext cx="3641377" cy="615930"/>
          </a:xfrm>
          <a:prstGeom prst="rect">
            <a:avLst/>
          </a:prstGeom>
        </p:spPr>
      </p:pic>
      <p:pic>
        <p:nvPicPr>
          <p:cNvPr id="14" name="图片 13">
            <a:extLst>
              <a:ext uri="{FF2B5EF4-FFF2-40B4-BE49-F238E27FC236}">
                <a16:creationId xmlns:a16="http://schemas.microsoft.com/office/drawing/2014/main" xmlns="" id="{A8013A6C-26E3-4F89-9904-A4930DC08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3200" y="5688504"/>
            <a:ext cx="8624047" cy="735988"/>
          </a:xfrm>
          <a:prstGeom prst="rect">
            <a:avLst/>
          </a:prstGeom>
        </p:spPr>
      </p:pic>
    </p:spTree>
    <p:extLst>
      <p:ext uri="{BB962C8B-B14F-4D97-AF65-F5344CB8AC3E}">
        <p14:creationId xmlns:p14="http://schemas.microsoft.com/office/powerpoint/2010/main" val="136159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6" name="标题 1"/>
          <p:cNvSpPr txBox="1">
            <a:spLocks/>
          </p:cNvSpPr>
          <p:nvPr/>
        </p:nvSpPr>
        <p:spPr bwMode="auto">
          <a:xfrm>
            <a:off x="609600" y="1079688"/>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rPr>
              <a:t>训练过程</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pic>
        <p:nvPicPr>
          <p:cNvPr id="8" name="picture 154"/>
          <p:cNvPicPr>
            <a:picLocks noChangeAspect="1"/>
          </p:cNvPicPr>
          <p:nvPr/>
        </p:nvPicPr>
        <p:blipFill>
          <a:blip r:embed="rId4"/>
          <a:stretch>
            <a:fillRect/>
          </a:stretch>
        </p:blipFill>
        <p:spPr>
          <a:xfrm rot="21600000">
            <a:off x="256220" y="3702766"/>
            <a:ext cx="4788005" cy="208144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3740" y="1843892"/>
            <a:ext cx="6667662" cy="4256401"/>
          </a:xfrm>
          <a:prstGeom prst="rect">
            <a:avLst/>
          </a:prstGeom>
        </p:spPr>
      </p:pic>
    </p:spTree>
    <p:extLst>
      <p:ext uri="{BB962C8B-B14F-4D97-AF65-F5344CB8AC3E}">
        <p14:creationId xmlns:p14="http://schemas.microsoft.com/office/powerpoint/2010/main" val="173850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10" name="標題 1"/>
          <p:cNvSpPr txBox="1">
            <a:spLocks/>
          </p:cNvSpPr>
          <p:nvPr/>
        </p:nvSpPr>
        <p:spPr bwMode="auto">
          <a:xfrm>
            <a:off x="609600" y="950898"/>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800" b="0" i="0" u="none" strike="noStrike" kern="1200" cap="none" spc="0" normalizeH="0" baseline="0" noProof="0" smtClean="0">
                <a:ln>
                  <a:noFill/>
                </a:ln>
                <a:solidFill>
                  <a:srgbClr val="2A4A75"/>
                </a:solidFill>
                <a:effectLst/>
                <a:uLnTx/>
                <a:uFillTx/>
                <a:latin typeface="Helvetica"/>
                <a:ea typeface="微软雅黑"/>
              </a:rPr>
              <a:t>Anime Face Generation</a:t>
            </a:r>
            <a:endParaRPr kumimoji="0" lang="zh-TW" altLang="en-US" sz="2800" b="0" i="0" u="none" strike="noStrike" kern="1200" cap="none" spc="0" normalizeH="0" baseline="0" noProof="0" dirty="0">
              <a:ln>
                <a:noFill/>
              </a:ln>
              <a:solidFill>
                <a:srgbClr val="2A4A75"/>
              </a:solidFill>
              <a:effectLst/>
              <a:uLnTx/>
              <a:uFillTx/>
              <a:latin typeface="Helvetica"/>
              <a:ea typeface="微软雅黑"/>
            </a:endParaRPr>
          </a:p>
        </p:txBody>
      </p:sp>
      <p:pic>
        <p:nvPicPr>
          <p:cNvPr id="11" name="內容版面配置區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212850" y="2039923"/>
            <a:ext cx="434975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字方塊 6"/>
          <p:cNvSpPr txBox="1"/>
          <p:nvPr/>
        </p:nvSpPr>
        <p:spPr>
          <a:xfrm>
            <a:off x="3617232" y="6489669"/>
            <a:ext cx="1674132" cy="369332"/>
          </a:xfrm>
          <a:prstGeom prst="rect">
            <a:avLst/>
          </a:prstGeom>
          <a:noFill/>
        </p:spPr>
        <p:txBody>
          <a:bodyPr wrap="square" rtlCol="0">
            <a:spAutoFit/>
          </a:bodyPr>
          <a:lstStyle/>
          <a:p>
            <a:pPr algn="ctr" eaLnBrk="0" fontAlgn="base" hangingPunct="0">
              <a:spcBef>
                <a:spcPct val="0"/>
              </a:spcBef>
              <a:spcAft>
                <a:spcPct val="0"/>
              </a:spcAft>
            </a:pPr>
            <a:r>
              <a:rPr lang="en-US" altLang="zh-TW" dirty="0">
                <a:solidFill>
                  <a:srgbClr val="2A4A75"/>
                </a:solidFill>
                <a:latin typeface="Arial" panose="020B0604020202020204" pitchFamily="34" charset="0"/>
                <a:ea typeface="华文楷体"/>
                <a:cs typeface="Arial" panose="020B0604020202020204" pitchFamily="34" charset="0"/>
              </a:rPr>
              <a:t>100 updates</a:t>
            </a:r>
            <a:endParaRPr lang="zh-TW" altLang="en-US" dirty="0">
              <a:solidFill>
                <a:srgbClr val="2A4A75"/>
              </a:solidFill>
              <a:latin typeface="Arial" panose="020B0604020202020204" pitchFamily="34" charset="0"/>
              <a:ea typeface="华文楷体"/>
              <a:cs typeface="Arial" panose="020B0604020202020204" pitchFamily="34" charset="0"/>
            </a:endParaRPr>
          </a:p>
        </p:txBody>
      </p:sp>
      <p:pic>
        <p:nvPicPr>
          <p:cNvPr id="14" name="內容版面配置區 8">
            <a:extLst>
              <a:ext uri="{FF2B5EF4-FFF2-40B4-BE49-F238E27FC236}">
                <a16:creationId xmlns:a16="http://schemas.microsoft.com/office/drawing/2014/main" xmlns="" id="{AAF6C546-A71D-489C-9356-D8C8A7431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400800" y="2112938"/>
            <a:ext cx="4205289" cy="4205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EBECDA9D-3CEC-4959-A279-DCAC6F0679EE}"/>
              </a:ext>
            </a:extLst>
          </p:cNvPr>
          <p:cNvSpPr/>
          <p:nvPr/>
        </p:nvSpPr>
        <p:spPr>
          <a:xfrm>
            <a:off x="7712202" y="6458670"/>
            <a:ext cx="1582484" cy="369332"/>
          </a:xfrm>
          <a:prstGeom prst="rect">
            <a:avLst/>
          </a:prstGeom>
        </p:spPr>
        <p:txBody>
          <a:bodyPr wrap="none">
            <a:spAutoFit/>
          </a:bodyPr>
          <a:lstStyle/>
          <a:p>
            <a:pPr algn="ctr" eaLnBrk="0" fontAlgn="base" hangingPunct="0">
              <a:spcBef>
                <a:spcPct val="0"/>
              </a:spcBef>
              <a:spcAft>
                <a:spcPct val="0"/>
              </a:spcAft>
            </a:pPr>
            <a:r>
              <a:rPr lang="en-US" altLang="zh-TW" dirty="0">
                <a:solidFill>
                  <a:srgbClr val="2A4A75"/>
                </a:solidFill>
                <a:latin typeface="Arial" panose="020B0604020202020204" pitchFamily="34" charset="0"/>
                <a:ea typeface="华文楷体"/>
                <a:cs typeface="Arial" panose="020B0604020202020204" pitchFamily="34" charset="0"/>
              </a:rPr>
              <a:t>1000 updates</a:t>
            </a:r>
            <a:endParaRPr lang="zh-TW" altLang="en-US" dirty="0">
              <a:solidFill>
                <a:srgbClr val="2A4A75"/>
              </a:solidFill>
              <a:latin typeface="Arial" panose="020B0604020202020204" pitchFamily="34" charset="0"/>
              <a:ea typeface="华文楷体"/>
              <a:cs typeface="Arial" panose="020B0604020202020204" pitchFamily="34" charset="0"/>
            </a:endParaRPr>
          </a:p>
        </p:txBody>
      </p:sp>
    </p:spTree>
    <p:extLst>
      <p:ext uri="{BB962C8B-B14F-4D97-AF65-F5344CB8AC3E}">
        <p14:creationId xmlns:p14="http://schemas.microsoft.com/office/powerpoint/2010/main" val="274654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pic>
        <p:nvPicPr>
          <p:cNvPr id="4" name="內容版面配置區 12"/>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371601" y="2042379"/>
            <a:ext cx="4043363" cy="4044950"/>
          </a:xfrm>
        </p:spPr>
      </p:pic>
      <p:sp>
        <p:nvSpPr>
          <p:cNvPr id="5" name="文字方塊 6"/>
          <p:cNvSpPr txBox="1"/>
          <p:nvPr/>
        </p:nvSpPr>
        <p:spPr>
          <a:xfrm>
            <a:off x="3964668" y="6212918"/>
            <a:ext cx="1674132" cy="369332"/>
          </a:xfrm>
          <a:prstGeom prst="rect">
            <a:avLst/>
          </a:prstGeom>
          <a:noFill/>
        </p:spPr>
        <p:txBody>
          <a:bodyPr wrap="square" rtlCol="0">
            <a:spAutoFit/>
          </a:bodyPr>
          <a:lstStyle/>
          <a:p>
            <a:pPr algn="ctr"/>
            <a:r>
              <a:rPr lang="en-US" altLang="zh-TW" dirty="0"/>
              <a:t>2000 updates</a:t>
            </a:r>
            <a:endParaRPr lang="zh-TW" altLang="en-US" dirty="0"/>
          </a:p>
        </p:txBody>
      </p:sp>
      <p:pic>
        <p:nvPicPr>
          <p:cNvPr id="6" name="內容版面配置區 7">
            <a:extLst>
              <a:ext uri="{FF2B5EF4-FFF2-40B4-BE49-F238E27FC236}">
                <a16:creationId xmlns:a16="http://schemas.microsoft.com/office/drawing/2014/main" xmlns="" id="{6C7ADA8B-E229-4873-A728-F964AEAC09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477000" y="2002893"/>
            <a:ext cx="4124326" cy="412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文字方塊 6">
            <a:extLst>
              <a:ext uri="{FF2B5EF4-FFF2-40B4-BE49-F238E27FC236}">
                <a16:creationId xmlns:a16="http://schemas.microsoft.com/office/drawing/2014/main" xmlns="" id="{7B0A58D1-F6D7-4AB6-9C7F-7F8B48C267BE}"/>
              </a:ext>
            </a:extLst>
          </p:cNvPr>
          <p:cNvSpPr txBox="1"/>
          <p:nvPr/>
        </p:nvSpPr>
        <p:spPr>
          <a:xfrm>
            <a:off x="7702097" y="6206598"/>
            <a:ext cx="1674132" cy="369332"/>
          </a:xfrm>
          <a:prstGeom prst="rect">
            <a:avLst/>
          </a:prstGeom>
          <a:noFill/>
        </p:spPr>
        <p:txBody>
          <a:bodyPr wrap="square" rtlCol="0">
            <a:spAutoFit/>
          </a:bodyPr>
          <a:lstStyle/>
          <a:p>
            <a:pPr algn="ctr"/>
            <a:r>
              <a:rPr lang="en-US" altLang="zh-TW" dirty="0"/>
              <a:t>5000 updates</a:t>
            </a:r>
            <a:endParaRPr lang="zh-TW" altLang="en-US" dirty="0"/>
          </a:p>
        </p:txBody>
      </p:sp>
      <p:sp>
        <p:nvSpPr>
          <p:cNvPr id="8" name="標題 1"/>
          <p:cNvSpPr txBox="1">
            <a:spLocks/>
          </p:cNvSpPr>
          <p:nvPr/>
        </p:nvSpPr>
        <p:spPr bwMode="auto">
          <a:xfrm>
            <a:off x="609600" y="950898"/>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800" b="0" i="0" u="none" strike="noStrike" kern="1200" cap="none" spc="0" normalizeH="0" baseline="0" noProof="0" smtClean="0">
                <a:ln>
                  <a:noFill/>
                </a:ln>
                <a:solidFill>
                  <a:srgbClr val="2A4A75"/>
                </a:solidFill>
                <a:effectLst/>
                <a:uLnTx/>
                <a:uFillTx/>
                <a:latin typeface="Helvetica"/>
                <a:ea typeface="微软雅黑"/>
              </a:rPr>
              <a:t>Anime Face Generation</a:t>
            </a:r>
            <a:endParaRPr kumimoji="0" lang="zh-TW"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286189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4" name="標題 1"/>
          <p:cNvSpPr txBox="1">
            <a:spLocks/>
          </p:cNvSpPr>
          <p:nvPr/>
        </p:nvSpPr>
        <p:spPr bwMode="auto">
          <a:xfrm>
            <a:off x="609600" y="950898"/>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800" b="0" i="0" u="none" strike="noStrike" kern="1200" cap="none" spc="0" normalizeH="0" baseline="0" noProof="0" smtClean="0">
                <a:ln>
                  <a:noFill/>
                </a:ln>
                <a:solidFill>
                  <a:srgbClr val="2A4A75"/>
                </a:solidFill>
                <a:effectLst/>
                <a:uLnTx/>
                <a:uFillTx/>
                <a:latin typeface="Helvetica"/>
                <a:ea typeface="微软雅黑"/>
              </a:rPr>
              <a:t>Anime Face Generation</a:t>
            </a:r>
            <a:endParaRPr kumimoji="0" lang="zh-TW" altLang="en-US" sz="2800" b="0" i="0" u="none" strike="noStrike" kern="1200" cap="none" spc="0" normalizeH="0" baseline="0" noProof="0" dirty="0">
              <a:ln>
                <a:noFill/>
              </a:ln>
              <a:solidFill>
                <a:srgbClr val="2A4A75"/>
              </a:solidFill>
              <a:effectLst/>
              <a:uLnTx/>
              <a:uFillTx/>
              <a:latin typeface="Helvetica"/>
              <a:ea typeface="微软雅黑"/>
            </a:endParaRPr>
          </a:p>
        </p:txBody>
      </p:sp>
      <p:pic>
        <p:nvPicPr>
          <p:cNvPr id="5" name="內容版面配置區 8"/>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600201" y="2098793"/>
            <a:ext cx="4114800" cy="4114800"/>
          </a:xfrm>
        </p:spPr>
      </p:pic>
      <p:sp>
        <p:nvSpPr>
          <p:cNvPr id="6" name="文字方塊 6"/>
          <p:cNvSpPr txBox="1"/>
          <p:nvPr/>
        </p:nvSpPr>
        <p:spPr>
          <a:xfrm>
            <a:off x="4193268" y="6350294"/>
            <a:ext cx="1674132" cy="646331"/>
          </a:xfrm>
          <a:prstGeom prst="rect">
            <a:avLst/>
          </a:prstGeom>
          <a:noFill/>
        </p:spPr>
        <p:txBody>
          <a:bodyPr wrap="square" rtlCol="0">
            <a:spAutoFit/>
          </a:bodyPr>
          <a:lstStyle/>
          <a:p>
            <a:pPr algn="ctr"/>
            <a:r>
              <a:rPr lang="en-US" altLang="zh-TW" dirty="0"/>
              <a:t>10,000 updates</a:t>
            </a:r>
            <a:endParaRPr lang="zh-TW" altLang="en-US" dirty="0"/>
          </a:p>
        </p:txBody>
      </p:sp>
      <p:pic>
        <p:nvPicPr>
          <p:cNvPr id="7" name="內容版面配置區 7">
            <a:extLst>
              <a:ext uri="{FF2B5EF4-FFF2-40B4-BE49-F238E27FC236}">
                <a16:creationId xmlns:a16="http://schemas.microsoft.com/office/drawing/2014/main" xmlns="" id="{096EF092-B74D-48FA-B7A4-57E79F9721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731000" y="2135675"/>
            <a:ext cx="4165600" cy="416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文字方塊 6">
            <a:extLst>
              <a:ext uri="{FF2B5EF4-FFF2-40B4-BE49-F238E27FC236}">
                <a16:creationId xmlns:a16="http://schemas.microsoft.com/office/drawing/2014/main" xmlns="" id="{2FE49EB5-2B87-4754-9FCC-044DFDDC4816}"/>
              </a:ext>
            </a:extLst>
          </p:cNvPr>
          <p:cNvSpPr txBox="1"/>
          <p:nvPr/>
        </p:nvSpPr>
        <p:spPr>
          <a:xfrm>
            <a:off x="7848600" y="6301275"/>
            <a:ext cx="1674132" cy="646331"/>
          </a:xfrm>
          <a:prstGeom prst="rect">
            <a:avLst/>
          </a:prstGeom>
          <a:noFill/>
        </p:spPr>
        <p:txBody>
          <a:bodyPr wrap="square" rtlCol="0">
            <a:spAutoFit/>
          </a:bodyPr>
          <a:lstStyle/>
          <a:p>
            <a:pPr algn="ctr"/>
            <a:r>
              <a:rPr lang="en-US" altLang="zh-TW" dirty="0"/>
              <a:t>50,000 updates</a:t>
            </a:r>
            <a:endParaRPr lang="zh-TW" altLang="en-US" dirty="0"/>
          </a:p>
        </p:txBody>
      </p:sp>
    </p:spTree>
    <p:extLst>
      <p:ext uri="{BB962C8B-B14F-4D97-AF65-F5344CB8AC3E}">
        <p14:creationId xmlns:p14="http://schemas.microsoft.com/office/powerpoint/2010/main" val="409853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pic>
        <p:nvPicPr>
          <p:cNvPr id="5" name="picture 2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600000">
            <a:off x="386709" y="2813260"/>
            <a:ext cx="6852692" cy="2080692"/>
          </a:xfrm>
          <a:prstGeom prst="rect">
            <a:avLst/>
          </a:prstGeom>
        </p:spPr>
      </p:pic>
      <p:pic>
        <p:nvPicPr>
          <p:cNvPr id="6" name="picture 236"/>
          <p:cNvPicPr>
            <a:picLocks noChangeAspect="1"/>
          </p:cNvPicPr>
          <p:nvPr/>
        </p:nvPicPr>
        <p:blipFill>
          <a:blip r:embed="rId5"/>
          <a:stretch>
            <a:fillRect/>
          </a:stretch>
        </p:blipFill>
        <p:spPr>
          <a:xfrm rot="21600000">
            <a:off x="7476920" y="2542784"/>
            <a:ext cx="3908004" cy="2879222"/>
          </a:xfrm>
          <a:prstGeom prst="rect">
            <a:avLst/>
          </a:prstGeom>
        </p:spPr>
      </p:pic>
      <p:sp>
        <p:nvSpPr>
          <p:cNvPr id="11" name="標題 1"/>
          <p:cNvSpPr txBox="1">
            <a:spLocks/>
          </p:cNvSpPr>
          <p:nvPr/>
        </p:nvSpPr>
        <p:spPr bwMode="auto">
          <a:xfrm>
            <a:off x="609600" y="950898"/>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endParaRPr lang="en-US" altLang="zh-TW" dirty="0">
              <a:solidFill>
                <a:srgbClr val="2A4A75"/>
              </a:solidFill>
              <a:latin typeface="Helvetica"/>
              <a:ea typeface="微软雅黑"/>
            </a:endParaRPr>
          </a:p>
          <a:p>
            <a:pPr lvl="0"/>
            <a:r>
              <a:rPr lang="en-US" altLang="zh-TW" dirty="0">
                <a:solidFill>
                  <a:srgbClr val="2A4A75"/>
                </a:solidFill>
                <a:latin typeface="Helvetica"/>
                <a:ea typeface="微软雅黑"/>
              </a:rPr>
              <a:t>GANs: Loss Functions</a:t>
            </a:r>
          </a:p>
        </p:txBody>
      </p:sp>
      <p:sp>
        <p:nvSpPr>
          <p:cNvPr id="3" name="文本框 2"/>
          <p:cNvSpPr txBox="1"/>
          <p:nvPr/>
        </p:nvSpPr>
        <p:spPr>
          <a:xfrm>
            <a:off x="755807" y="5913357"/>
            <a:ext cx="3775393" cy="523220"/>
          </a:xfrm>
          <a:prstGeom prst="rect">
            <a:avLst/>
          </a:prstGeom>
          <a:noFill/>
        </p:spPr>
        <p:txBody>
          <a:bodyPr wrap="none" rtlCol="0">
            <a:spAutoFit/>
          </a:bodyPr>
          <a:lstStyle/>
          <a:p>
            <a:r>
              <a:rPr lang="zh-CN" altLang="en-US" sz="2800" dirty="0" smtClean="0">
                <a:solidFill>
                  <a:srgbClr val="2A4A75"/>
                </a:solidFill>
                <a:latin typeface="Helvetica"/>
                <a:ea typeface="微软雅黑"/>
                <a:cs typeface="+mj-cs"/>
              </a:rPr>
              <a:t>实际训</a:t>
            </a:r>
            <a:r>
              <a:rPr lang="zh-CN" altLang="en-US" sz="2800" dirty="0">
                <a:solidFill>
                  <a:srgbClr val="2A4A75"/>
                </a:solidFill>
                <a:latin typeface="Helvetica"/>
                <a:ea typeface="微软雅黑"/>
                <a:cs typeface="+mj-cs"/>
              </a:rPr>
              <a:t>练过程并非稳定</a:t>
            </a:r>
          </a:p>
        </p:txBody>
      </p:sp>
    </p:spTree>
    <p:extLst>
      <p:ext uri="{BB962C8B-B14F-4D97-AF65-F5344CB8AC3E}">
        <p14:creationId xmlns:p14="http://schemas.microsoft.com/office/powerpoint/2010/main" val="214976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7"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rPr>
              <a:t>一个具体的例子：</a:t>
            </a:r>
            <a:r>
              <a:rPr kumimoji="0" lang="en-US" altLang="zh-CN" sz="2800" b="0" i="0" u="none" strike="noStrike" kern="1200" cap="none" spc="0" normalizeH="0" baseline="0" noProof="0" dirty="0" smtClean="0">
                <a:ln>
                  <a:noFill/>
                </a:ln>
                <a:solidFill>
                  <a:srgbClr val="2A4A75"/>
                </a:solidFill>
                <a:effectLst/>
                <a:uLnTx/>
                <a:uFillTx/>
                <a:latin typeface="Helvetica"/>
                <a:ea typeface="微软雅黑"/>
              </a:rPr>
              <a:t>DCGANs</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
        <p:nvSpPr>
          <p:cNvPr id="8" name="内容占位符 2"/>
          <p:cNvSpPr txBox="1">
            <a:spLocks/>
          </p:cNvSpPr>
          <p:nvPr/>
        </p:nvSpPr>
        <p:spPr bwMode="auto">
          <a:xfrm>
            <a:off x="609600" y="1826661"/>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0">
              <a:buClr>
                <a:srgbClr val="1C314E"/>
              </a:buClr>
              <a:defRPr/>
            </a:pPr>
            <a:r>
              <a:rPr lang="en-US" altLang="zh-CN" sz="2400" dirty="0">
                <a:latin typeface="Times New Roman"/>
                <a:ea typeface="华文楷体"/>
              </a:rPr>
              <a:t>DCGANs</a:t>
            </a:r>
            <a:r>
              <a:rPr lang="zh-CN" altLang="en-US" sz="2400" dirty="0">
                <a:latin typeface="Times New Roman"/>
                <a:ea typeface="华文楷体"/>
              </a:rPr>
              <a:t>的主要优点是通过一些经验性的网络结构设计使得对抗训练更加稳定。</a:t>
            </a:r>
          </a:p>
        </p:txBody>
      </p:sp>
      <p:pic>
        <p:nvPicPr>
          <p:cNvPr id="9" name="图片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90681" y="3138481"/>
            <a:ext cx="7998515" cy="3314700"/>
          </a:xfrm>
          <a:prstGeom prst="rect">
            <a:avLst/>
          </a:prstGeom>
        </p:spPr>
      </p:pic>
    </p:spTree>
    <p:extLst>
      <p:ext uri="{BB962C8B-B14F-4D97-AF65-F5344CB8AC3E}">
        <p14:creationId xmlns:p14="http://schemas.microsoft.com/office/powerpoint/2010/main" val="36712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5" name="内容占位符 2"/>
          <p:cNvSpPr txBox="1">
            <a:spLocks/>
          </p:cNvSpPr>
          <p:nvPr/>
        </p:nvSpPr>
        <p:spPr bwMode="auto">
          <a:xfrm>
            <a:off x="609600" y="1826661"/>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lvl="0" indent="0">
              <a:buClr>
                <a:srgbClr val="1C314E"/>
              </a:buClr>
              <a:buNone/>
              <a:defRPr/>
            </a:pPr>
            <a:r>
              <a:rPr lang="en-US" altLang="zh-CN" sz="2400" dirty="0">
                <a:latin typeface="Times New Roman"/>
                <a:ea typeface="华文楷体"/>
              </a:rPr>
              <a:t>DCGANs</a:t>
            </a:r>
            <a:r>
              <a:rPr lang="zh-CN" altLang="en-US" sz="2400" dirty="0">
                <a:latin typeface="Times New Roman"/>
                <a:ea typeface="华文楷体"/>
              </a:rPr>
              <a:t>的主要优点</a:t>
            </a:r>
            <a:r>
              <a:rPr lang="zh-CN" altLang="en-US" sz="2400" dirty="0" smtClean="0">
                <a:latin typeface="Times New Roman"/>
                <a:ea typeface="华文楷体"/>
              </a:rPr>
              <a:t>是通</a:t>
            </a:r>
            <a:r>
              <a:rPr lang="zh-CN" altLang="en-US" sz="2400" dirty="0">
                <a:latin typeface="Times New Roman"/>
                <a:ea typeface="华文楷体"/>
              </a:rPr>
              <a:t>过一些经验性的网络结构设计使得对抗训练</a:t>
            </a:r>
            <a:r>
              <a:rPr lang="zh-CN" altLang="en-US" sz="2400" dirty="0" smtClean="0">
                <a:latin typeface="Times New Roman"/>
                <a:ea typeface="华文楷体"/>
              </a:rPr>
              <a:t>更加</a:t>
            </a:r>
            <a:r>
              <a:rPr lang="zh-CN" altLang="en-US" sz="2400" dirty="0">
                <a:latin typeface="Times New Roman"/>
                <a:ea typeface="华文楷体"/>
              </a:rPr>
              <a:t>稳定</a:t>
            </a:r>
            <a:r>
              <a:rPr lang="zh-CN" altLang="en-US" sz="2400" dirty="0" smtClean="0">
                <a:latin typeface="Times New Roman"/>
                <a:ea typeface="华文楷体"/>
              </a:rPr>
              <a:t>。</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使</a:t>
            </a:r>
            <a:r>
              <a:rPr lang="zh-CN" altLang="en-US" sz="2400" dirty="0">
                <a:latin typeface="Times New Roman"/>
                <a:ea typeface="华文楷体"/>
              </a:rPr>
              <a:t>用代步长的卷积（在判别网络中）和微步卷积（在生</a:t>
            </a:r>
            <a:r>
              <a:rPr lang="zh-CN" altLang="en-US" sz="2400" dirty="0" smtClean="0">
                <a:latin typeface="Times New Roman"/>
                <a:ea typeface="华文楷体"/>
              </a:rPr>
              <a:t>成网</a:t>
            </a:r>
            <a:r>
              <a:rPr lang="zh-CN" altLang="en-US" sz="2400" dirty="0">
                <a:latin typeface="Times New Roman"/>
                <a:ea typeface="华文楷体"/>
              </a:rPr>
              <a:t>络中）来代替汇聚操作，以免损失信息</a:t>
            </a:r>
            <a:r>
              <a:rPr lang="zh-CN" altLang="en-US" sz="2400" dirty="0" smtClean="0">
                <a:latin typeface="Times New Roman"/>
                <a:ea typeface="华文楷体"/>
              </a:rPr>
              <a:t>；</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使</a:t>
            </a:r>
            <a:r>
              <a:rPr lang="zh-CN" altLang="en-US" sz="2400" dirty="0">
                <a:latin typeface="Times New Roman"/>
                <a:ea typeface="华文楷体"/>
              </a:rPr>
              <a:t>用批量归一化</a:t>
            </a:r>
            <a:r>
              <a:rPr lang="zh-CN" altLang="en-US" sz="2400" dirty="0" smtClean="0">
                <a:latin typeface="Times New Roman"/>
                <a:ea typeface="华文楷体"/>
              </a:rPr>
              <a:t>；</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去</a:t>
            </a:r>
            <a:r>
              <a:rPr lang="zh-CN" altLang="en-US" sz="2400" dirty="0">
                <a:latin typeface="Times New Roman"/>
                <a:ea typeface="华文楷体"/>
              </a:rPr>
              <a:t>除卷</a:t>
            </a:r>
            <a:r>
              <a:rPr lang="zh-CN" altLang="en-US" sz="2400" dirty="0" smtClean="0">
                <a:latin typeface="Times New Roman"/>
                <a:ea typeface="华文楷体"/>
              </a:rPr>
              <a:t>积层</a:t>
            </a:r>
            <a:r>
              <a:rPr lang="zh-CN" altLang="en-US" sz="2400" dirty="0">
                <a:latin typeface="Times New Roman"/>
                <a:ea typeface="华文楷体"/>
              </a:rPr>
              <a:t>之后的全连接层</a:t>
            </a:r>
            <a:r>
              <a:rPr lang="zh-CN" altLang="en-US" sz="2400" dirty="0" smtClean="0">
                <a:latin typeface="Times New Roman"/>
                <a:ea typeface="华文楷体"/>
              </a:rPr>
              <a:t>；</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在</a:t>
            </a:r>
            <a:r>
              <a:rPr lang="zh-CN" altLang="en-US" sz="2400" dirty="0">
                <a:latin typeface="Times New Roman"/>
                <a:ea typeface="华文楷体"/>
              </a:rPr>
              <a:t>生成网络中，除了最后一层使用</a:t>
            </a:r>
            <a:r>
              <a:rPr lang="en-US" altLang="zh-CN" sz="2400" dirty="0" err="1" smtClean="0">
                <a:latin typeface="Times New Roman"/>
                <a:ea typeface="华文楷体"/>
              </a:rPr>
              <a:t>Tanh</a:t>
            </a:r>
            <a:r>
              <a:rPr lang="zh-CN" altLang="en-US" sz="2400" dirty="0">
                <a:latin typeface="Times New Roman"/>
                <a:ea typeface="华文楷体"/>
              </a:rPr>
              <a:t>（双曲正</a:t>
            </a:r>
            <a:r>
              <a:rPr lang="zh-CN" altLang="en-US" sz="2400" dirty="0" smtClean="0">
                <a:latin typeface="Times New Roman"/>
                <a:ea typeface="华文楷体"/>
              </a:rPr>
              <a:t>切）激</a:t>
            </a:r>
            <a:r>
              <a:rPr lang="zh-CN" altLang="en-US" sz="2400" dirty="0">
                <a:latin typeface="Times New Roman"/>
                <a:ea typeface="华文楷体"/>
              </a:rPr>
              <a:t>活函数外</a:t>
            </a:r>
            <a:r>
              <a:rPr lang="zh-CN" altLang="en-US" sz="2400" dirty="0" smtClean="0">
                <a:latin typeface="Times New Roman"/>
                <a:ea typeface="华文楷体"/>
              </a:rPr>
              <a:t>，其</a:t>
            </a:r>
            <a:r>
              <a:rPr lang="zh-CN" altLang="en-US" sz="2400" dirty="0">
                <a:latin typeface="Times New Roman"/>
                <a:ea typeface="华文楷体"/>
              </a:rPr>
              <a:t>余层都使用</a:t>
            </a:r>
            <a:r>
              <a:rPr lang="en-US" altLang="zh-CN" sz="2400" dirty="0" err="1">
                <a:latin typeface="Times New Roman"/>
                <a:ea typeface="华文楷体"/>
              </a:rPr>
              <a:t>ReLU</a:t>
            </a:r>
            <a:r>
              <a:rPr lang="zh-CN" altLang="en-US" sz="2400" dirty="0">
                <a:latin typeface="Times New Roman"/>
                <a:ea typeface="华文楷体"/>
              </a:rPr>
              <a:t>函数</a:t>
            </a:r>
            <a:r>
              <a:rPr lang="zh-CN" altLang="en-US" sz="2400" dirty="0" smtClean="0">
                <a:latin typeface="Times New Roman"/>
                <a:ea typeface="华文楷体"/>
              </a:rPr>
              <a:t>；</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在</a:t>
            </a:r>
            <a:r>
              <a:rPr lang="zh-CN" altLang="en-US" sz="2400" dirty="0">
                <a:latin typeface="Times New Roman"/>
                <a:ea typeface="华文楷体"/>
              </a:rPr>
              <a:t>判别网络中，都使用</a:t>
            </a:r>
            <a:r>
              <a:rPr lang="en-US" altLang="zh-CN" sz="2400" dirty="0" err="1">
                <a:latin typeface="Times New Roman"/>
                <a:ea typeface="华文楷体"/>
              </a:rPr>
              <a:t>LeakyReLU</a:t>
            </a:r>
            <a:r>
              <a:rPr lang="zh-CN" altLang="en-US" sz="2400" dirty="0">
                <a:latin typeface="Times New Roman"/>
                <a:ea typeface="华文楷体"/>
              </a:rPr>
              <a:t>激活函数（对于负数部分不再输出零，而是输出一个很小的负数，通常用一个小的斜率 </a:t>
            </a:r>
            <a:r>
              <a:rPr lang="en-US" altLang="zh-CN" sz="2400" dirty="0">
                <a:latin typeface="Times New Roman"/>
                <a:ea typeface="华文楷体"/>
              </a:rPr>
              <a:t>α </a:t>
            </a:r>
            <a:r>
              <a:rPr lang="zh-CN" altLang="en-US" sz="2400" dirty="0">
                <a:latin typeface="Times New Roman"/>
                <a:ea typeface="华文楷体"/>
              </a:rPr>
              <a:t>乘以输入）。</a:t>
            </a:r>
          </a:p>
        </p:txBody>
      </p:sp>
      <p:sp>
        <p:nvSpPr>
          <p:cNvPr id="6"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rPr>
              <a:t>一个具体的模型：</a:t>
            </a:r>
            <a:r>
              <a:rPr kumimoji="0" lang="en-US" altLang="zh-CN" sz="2800" b="0" i="0" u="none" strike="noStrike" kern="1200" cap="none" spc="0" normalizeH="0" baseline="0" noProof="0" dirty="0" smtClean="0">
                <a:ln>
                  <a:noFill/>
                </a:ln>
                <a:solidFill>
                  <a:srgbClr val="2A4A75"/>
                </a:solidFill>
                <a:effectLst/>
                <a:uLnTx/>
                <a:uFillTx/>
                <a:latin typeface="Helvetica"/>
                <a:ea typeface="微软雅黑"/>
              </a:rPr>
              <a:t>DCGANs</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pic>
        <p:nvPicPr>
          <p:cNvPr id="1026" name="Picture 2" descr="https://i-blog.csdnimg.cn/blog_migrate/d8af62a8b14649131e546178af38ef8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94" y="5684572"/>
            <a:ext cx="1819275" cy="466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blog.csdnimg.cn/blog_migrate/fb041e334f218268b6184e4f81f3cb2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5705" y="5164268"/>
            <a:ext cx="3000375" cy="8382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a:stretch>
            <a:fillRect/>
          </a:stretch>
        </p:blipFill>
        <p:spPr>
          <a:xfrm>
            <a:off x="2663266" y="5671327"/>
            <a:ext cx="2234856" cy="554964"/>
          </a:xfrm>
          <a:prstGeom prst="rect">
            <a:avLst/>
          </a:prstGeom>
        </p:spPr>
      </p:pic>
      <p:pic>
        <p:nvPicPr>
          <p:cNvPr id="7" name="图片 6"/>
          <p:cNvPicPr>
            <a:picLocks noChangeAspect="1"/>
          </p:cNvPicPr>
          <p:nvPr/>
        </p:nvPicPr>
        <p:blipFill>
          <a:blip r:embed="rId7"/>
          <a:stretch>
            <a:fillRect/>
          </a:stretch>
        </p:blipFill>
        <p:spPr>
          <a:xfrm>
            <a:off x="5202574" y="5455712"/>
            <a:ext cx="1478313" cy="1391171"/>
          </a:xfrm>
          <a:prstGeom prst="rect">
            <a:avLst/>
          </a:prstGeom>
        </p:spPr>
      </p:pic>
      <p:pic>
        <p:nvPicPr>
          <p:cNvPr id="8" name="图片 7"/>
          <p:cNvPicPr>
            <a:picLocks noChangeAspect="1"/>
          </p:cNvPicPr>
          <p:nvPr/>
        </p:nvPicPr>
        <p:blipFill>
          <a:blip r:embed="rId8"/>
          <a:stretch>
            <a:fillRect/>
          </a:stretch>
        </p:blipFill>
        <p:spPr>
          <a:xfrm>
            <a:off x="7338597" y="5842792"/>
            <a:ext cx="2031999" cy="868793"/>
          </a:xfrm>
          <a:prstGeom prst="rect">
            <a:avLst/>
          </a:prstGeom>
        </p:spPr>
      </p:pic>
    </p:spTree>
    <p:extLst>
      <p:ext uri="{BB962C8B-B14F-4D97-AF65-F5344CB8AC3E}">
        <p14:creationId xmlns:p14="http://schemas.microsoft.com/office/powerpoint/2010/main" val="330180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pic>
        <p:nvPicPr>
          <p:cNvPr id="4" name="图片 3">
            <a:extLst>
              <a:ext uri="{FF2B5EF4-FFF2-40B4-BE49-F238E27FC236}">
                <a16:creationId xmlns="" xmlns:a16="http://schemas.microsoft.com/office/drawing/2014/main" id="{BBCAAB75-1624-4FDA-976A-6DD00A644E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601" y="2312836"/>
            <a:ext cx="8391391" cy="4043279"/>
          </a:xfrm>
          <a:prstGeom prst="rect">
            <a:avLst/>
          </a:prstGeom>
        </p:spPr>
      </p:pic>
      <p:sp>
        <p:nvSpPr>
          <p:cNvPr id="5"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rPr>
              <a:t>一个具体的模型：</a:t>
            </a:r>
            <a:r>
              <a:rPr kumimoji="0" lang="en-US" altLang="zh-CN" sz="2800" b="0" i="0" u="none" strike="noStrike" kern="1200" cap="none" spc="0" normalizeH="0" baseline="0" noProof="0" dirty="0" smtClean="0">
                <a:ln>
                  <a:noFill/>
                </a:ln>
                <a:solidFill>
                  <a:srgbClr val="2A4A75"/>
                </a:solidFill>
                <a:effectLst/>
                <a:uLnTx/>
                <a:uFillTx/>
                <a:latin typeface="Helvetica"/>
                <a:ea typeface="微软雅黑"/>
              </a:rPr>
              <a:t>DCGANs</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112461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5"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rPr>
              <a:t>模型分析</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cxnSp>
        <p:nvCxnSpPr>
          <p:cNvPr id="120" name="直線接點 3"/>
          <p:cNvCxnSpPr>
            <a:cxnSpLocks/>
          </p:cNvCxnSpPr>
          <p:nvPr/>
        </p:nvCxnSpPr>
        <p:spPr>
          <a:xfrm>
            <a:off x="5894968" y="2640907"/>
            <a:ext cx="3608951" cy="0"/>
          </a:xfrm>
          <a:prstGeom prst="line">
            <a:avLst/>
          </a:prstGeom>
          <a:noFill/>
          <a:ln w="57150" cap="flat" cmpd="sng" algn="ctr">
            <a:solidFill>
              <a:srgbClr val="2A4A75"/>
            </a:solidFill>
            <a:prstDash val="solid"/>
          </a:ln>
          <a:effectLst/>
        </p:spPr>
      </p:cxnSp>
      <p:sp>
        <p:nvSpPr>
          <p:cNvPr id="121" name="手繪多邊形: 圖案 4"/>
          <p:cNvSpPr/>
          <p:nvPr/>
        </p:nvSpPr>
        <p:spPr>
          <a:xfrm rot="21442184">
            <a:off x="7674755" y="1297764"/>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cap="flat" cmpd="sng" algn="ctr">
            <a:solidFill>
              <a:srgbClr val="7D3C4A"/>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22" name="橢圓 5"/>
          <p:cNvSpPr/>
          <p:nvPr/>
        </p:nvSpPr>
        <p:spPr>
          <a:xfrm>
            <a:off x="8341351" y="2545594"/>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23" name="橢圓 6"/>
          <p:cNvSpPr/>
          <p:nvPr/>
        </p:nvSpPr>
        <p:spPr>
          <a:xfrm>
            <a:off x="8156231" y="2545593"/>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24" name="橢圓 7"/>
          <p:cNvSpPr/>
          <p:nvPr/>
        </p:nvSpPr>
        <p:spPr>
          <a:xfrm>
            <a:off x="8505559" y="2545592"/>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25" name="橢圓 8"/>
          <p:cNvSpPr/>
          <p:nvPr/>
        </p:nvSpPr>
        <p:spPr>
          <a:xfrm>
            <a:off x="7892691" y="2543550"/>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26" name="橢圓 9"/>
          <p:cNvSpPr/>
          <p:nvPr/>
        </p:nvSpPr>
        <p:spPr>
          <a:xfrm>
            <a:off x="8781062" y="2555119"/>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27" name="手繪多邊形: 圖案 10"/>
          <p:cNvSpPr/>
          <p:nvPr/>
        </p:nvSpPr>
        <p:spPr>
          <a:xfrm rot="21442184">
            <a:off x="6158097" y="1286194"/>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28" name="橢圓 11"/>
          <p:cNvSpPr/>
          <p:nvPr/>
        </p:nvSpPr>
        <p:spPr>
          <a:xfrm>
            <a:off x="6824693" y="2534024"/>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29" name="橢圓 12"/>
          <p:cNvSpPr/>
          <p:nvPr/>
        </p:nvSpPr>
        <p:spPr>
          <a:xfrm>
            <a:off x="6639573" y="2534023"/>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30" name="橢圓 13"/>
          <p:cNvSpPr/>
          <p:nvPr/>
        </p:nvSpPr>
        <p:spPr>
          <a:xfrm>
            <a:off x="6988901" y="2534022"/>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31" name="橢圓 14"/>
          <p:cNvSpPr/>
          <p:nvPr/>
        </p:nvSpPr>
        <p:spPr>
          <a:xfrm>
            <a:off x="6376033" y="2531980"/>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32" name="橢圓 15"/>
          <p:cNvSpPr/>
          <p:nvPr/>
        </p:nvSpPr>
        <p:spPr>
          <a:xfrm>
            <a:off x="7264404" y="2543549"/>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mc:AlternateContent xmlns:mc="http://schemas.openxmlformats.org/markup-compatibility/2006" xmlns:a14="http://schemas.microsoft.com/office/drawing/2010/main">
        <mc:Choice Requires="a14">
          <p:sp>
            <p:nvSpPr>
              <p:cNvPr id="133" name="文字方塊 18"/>
              <p:cNvSpPr txBox="1"/>
              <p:nvPr/>
            </p:nvSpPr>
            <p:spPr>
              <a:xfrm>
                <a:off x="10167649" y="1551541"/>
                <a:ext cx="735458"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𝐷</m:t>
                      </m:r>
                      <m:d>
                        <m:dPr>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𝑥</m:t>
                          </m:r>
                        </m:e>
                      </m:d>
                    </m:oMath>
                  </m:oMathPara>
                </a14:m>
                <a:endParaRPr lang="zh-TW" altLang="en-US" sz="2400" dirty="0">
                  <a:solidFill>
                    <a:srgbClr val="FF0000"/>
                  </a:solidFill>
                  <a:latin typeface="Arial" panose="020B0604020202020204" pitchFamily="34" charset="0"/>
                  <a:ea typeface="华文楷体"/>
                  <a:cs typeface="Arial" panose="020B0604020202020204" pitchFamily="34" charset="0"/>
                </a:endParaRPr>
              </a:p>
            </p:txBody>
          </p:sp>
        </mc:Choice>
        <mc:Fallback xmlns="">
          <p:sp>
            <p:nvSpPr>
              <p:cNvPr id="133" name="文字方塊 18"/>
              <p:cNvSpPr txBox="1">
                <a:spLocks noRot="1" noChangeAspect="1" noMove="1" noResize="1" noEditPoints="1" noAdjustHandles="1" noChangeArrowheads="1" noChangeShapeType="1" noTextEdit="1"/>
              </p:cNvSpPr>
              <p:nvPr/>
            </p:nvSpPr>
            <p:spPr>
              <a:xfrm>
                <a:off x="10167649" y="1551541"/>
                <a:ext cx="735458" cy="369332"/>
              </a:xfrm>
              <a:prstGeom prst="rect">
                <a:avLst/>
              </a:prstGeom>
              <a:blipFill rotWithShape="0">
                <a:blip r:embed="rId4"/>
                <a:stretch>
                  <a:fillRect l="-9091" b="-10000"/>
                </a:stretch>
              </a:blipFill>
            </p:spPr>
            <p:txBody>
              <a:bodyPr/>
              <a:lstStyle/>
              <a:p>
                <a:r>
                  <a:rPr lang="zh-CN" altLang="en-US">
                    <a:noFill/>
                  </a:rPr>
                  <a:t> </a:t>
                </a:r>
              </a:p>
            </p:txBody>
          </p:sp>
        </mc:Fallback>
      </mc:AlternateContent>
      <p:sp>
        <p:nvSpPr>
          <p:cNvPr id="134" name="手繪多邊形: 圖案 19"/>
          <p:cNvSpPr/>
          <p:nvPr/>
        </p:nvSpPr>
        <p:spPr>
          <a:xfrm>
            <a:off x="6026837" y="873794"/>
            <a:ext cx="4330700" cy="1732285"/>
          </a:xfrm>
          <a:custGeom>
            <a:avLst/>
            <a:gdLst>
              <a:gd name="connsiteX0" fmla="*/ 0 w 4330700"/>
              <a:gd name="connsiteY0" fmla="*/ 1478285 h 1732285"/>
              <a:gd name="connsiteX1" fmla="*/ 812800 w 4330700"/>
              <a:gd name="connsiteY1" fmla="*/ 1402085 h 1732285"/>
              <a:gd name="connsiteX2" fmla="*/ 1689100 w 4330700"/>
              <a:gd name="connsiteY2" fmla="*/ 1287785 h 1732285"/>
              <a:gd name="connsiteX3" fmla="*/ 2374900 w 4330700"/>
              <a:gd name="connsiteY3" fmla="*/ 335285 h 1732285"/>
              <a:gd name="connsiteX4" fmla="*/ 2984500 w 4330700"/>
              <a:gd name="connsiteY4" fmla="*/ 398785 h 1732285"/>
              <a:gd name="connsiteX5" fmla="*/ 3352800 w 4330700"/>
              <a:gd name="connsiteY5" fmla="*/ 106685 h 1732285"/>
              <a:gd name="connsiteX6" fmla="*/ 3467100 w 4330700"/>
              <a:gd name="connsiteY6" fmla="*/ 68585 h 1732285"/>
              <a:gd name="connsiteX7" fmla="*/ 3771900 w 4330700"/>
              <a:gd name="connsiteY7" fmla="*/ 144785 h 1732285"/>
              <a:gd name="connsiteX8" fmla="*/ 4330700 w 4330700"/>
              <a:gd name="connsiteY8" fmla="*/ 1732285 h 173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0700" h="1732285">
                <a:moveTo>
                  <a:pt x="0" y="1478285"/>
                </a:moveTo>
                <a:cubicBezTo>
                  <a:pt x="265641" y="1456060"/>
                  <a:pt x="531283" y="1433835"/>
                  <a:pt x="812800" y="1402085"/>
                </a:cubicBezTo>
                <a:cubicBezTo>
                  <a:pt x="1094317" y="1370335"/>
                  <a:pt x="1428750" y="1465585"/>
                  <a:pt x="1689100" y="1287785"/>
                </a:cubicBezTo>
                <a:cubicBezTo>
                  <a:pt x="1949450" y="1109985"/>
                  <a:pt x="2159000" y="483452"/>
                  <a:pt x="2374900" y="335285"/>
                </a:cubicBezTo>
                <a:cubicBezTo>
                  <a:pt x="2590800" y="187118"/>
                  <a:pt x="2821517" y="436885"/>
                  <a:pt x="2984500" y="398785"/>
                </a:cubicBezTo>
                <a:cubicBezTo>
                  <a:pt x="3147483" y="360685"/>
                  <a:pt x="3272367" y="161718"/>
                  <a:pt x="3352800" y="106685"/>
                </a:cubicBezTo>
                <a:cubicBezTo>
                  <a:pt x="3433233" y="51652"/>
                  <a:pt x="3397250" y="62235"/>
                  <a:pt x="3467100" y="68585"/>
                </a:cubicBezTo>
                <a:cubicBezTo>
                  <a:pt x="3536950" y="74935"/>
                  <a:pt x="3627967" y="-132498"/>
                  <a:pt x="3771900" y="144785"/>
                </a:cubicBezTo>
                <a:cubicBezTo>
                  <a:pt x="3915833" y="422068"/>
                  <a:pt x="4123266" y="1077176"/>
                  <a:pt x="4330700" y="1732285"/>
                </a:cubicBezTo>
              </a:path>
            </a:pathLst>
          </a:custGeom>
          <a:noFill/>
          <a:ln w="38100" cap="flat" cmpd="sng" algn="ctr">
            <a:solidFill>
              <a:srgbClr val="FF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cxnSp>
        <p:nvCxnSpPr>
          <p:cNvPr id="135" name="直線單箭頭接點 20"/>
          <p:cNvCxnSpPr>
            <a:cxnSpLocks/>
          </p:cNvCxnSpPr>
          <p:nvPr/>
        </p:nvCxnSpPr>
        <p:spPr>
          <a:xfrm flipV="1">
            <a:off x="7911654" y="1576185"/>
            <a:ext cx="0" cy="312310"/>
          </a:xfrm>
          <a:prstGeom prst="straightConnector1">
            <a:avLst/>
          </a:prstGeom>
          <a:noFill/>
          <a:ln w="38100" cap="flat" cmpd="sng" algn="ctr">
            <a:solidFill>
              <a:srgbClr val="7D3C4A"/>
            </a:solidFill>
            <a:prstDash val="solid"/>
            <a:tailEnd type="triangle"/>
          </a:ln>
          <a:effectLst/>
        </p:spPr>
      </p:cxnSp>
      <p:cxnSp>
        <p:nvCxnSpPr>
          <p:cNvPr id="136" name="直線單箭頭接點 21"/>
          <p:cNvCxnSpPr>
            <a:cxnSpLocks/>
          </p:cNvCxnSpPr>
          <p:nvPr/>
        </p:nvCxnSpPr>
        <p:spPr>
          <a:xfrm>
            <a:off x="7409959" y="1955203"/>
            <a:ext cx="0" cy="270064"/>
          </a:xfrm>
          <a:prstGeom prst="straightConnector1">
            <a:avLst/>
          </a:prstGeom>
          <a:noFill/>
          <a:ln w="38100" cap="flat" cmpd="sng" algn="ctr">
            <a:solidFill>
              <a:srgbClr val="0000FF"/>
            </a:solidFill>
            <a:prstDash val="solid"/>
            <a:tailEnd type="triangle"/>
          </a:ln>
          <a:effectLst/>
        </p:spPr>
      </p:cxnSp>
      <p:cxnSp>
        <p:nvCxnSpPr>
          <p:cNvPr id="137" name="直線單箭頭接點 23"/>
          <p:cNvCxnSpPr>
            <a:cxnSpLocks/>
          </p:cNvCxnSpPr>
          <p:nvPr/>
        </p:nvCxnSpPr>
        <p:spPr>
          <a:xfrm flipV="1">
            <a:off x="8156230" y="1264799"/>
            <a:ext cx="0" cy="312310"/>
          </a:xfrm>
          <a:prstGeom prst="straightConnector1">
            <a:avLst/>
          </a:prstGeom>
          <a:noFill/>
          <a:ln w="38100" cap="flat" cmpd="sng" algn="ctr">
            <a:solidFill>
              <a:srgbClr val="7D3C4A"/>
            </a:solidFill>
            <a:prstDash val="solid"/>
            <a:tailEnd type="triangle"/>
          </a:ln>
          <a:effectLst/>
        </p:spPr>
      </p:cxnSp>
      <p:cxnSp>
        <p:nvCxnSpPr>
          <p:cNvPr id="138" name="直線單箭頭接點 24"/>
          <p:cNvCxnSpPr>
            <a:cxnSpLocks/>
          </p:cNvCxnSpPr>
          <p:nvPr/>
        </p:nvCxnSpPr>
        <p:spPr>
          <a:xfrm flipV="1">
            <a:off x="8341350" y="952489"/>
            <a:ext cx="0" cy="312310"/>
          </a:xfrm>
          <a:prstGeom prst="straightConnector1">
            <a:avLst/>
          </a:prstGeom>
          <a:noFill/>
          <a:ln w="38100" cap="flat" cmpd="sng" algn="ctr">
            <a:solidFill>
              <a:srgbClr val="7D3C4A"/>
            </a:solidFill>
            <a:prstDash val="solid"/>
            <a:tailEnd type="triangle"/>
          </a:ln>
          <a:effectLst/>
        </p:spPr>
      </p:cxnSp>
      <p:cxnSp>
        <p:nvCxnSpPr>
          <p:cNvPr id="139" name="直線單箭頭接點 25"/>
          <p:cNvCxnSpPr>
            <a:cxnSpLocks/>
          </p:cNvCxnSpPr>
          <p:nvPr/>
        </p:nvCxnSpPr>
        <p:spPr>
          <a:xfrm flipV="1">
            <a:off x="8594459" y="873793"/>
            <a:ext cx="0" cy="312310"/>
          </a:xfrm>
          <a:prstGeom prst="straightConnector1">
            <a:avLst/>
          </a:prstGeom>
          <a:noFill/>
          <a:ln w="38100" cap="flat" cmpd="sng" algn="ctr">
            <a:solidFill>
              <a:srgbClr val="7D3C4A"/>
            </a:solidFill>
            <a:prstDash val="solid"/>
            <a:tailEnd type="triangle"/>
          </a:ln>
          <a:effectLst/>
        </p:spPr>
      </p:cxnSp>
      <p:cxnSp>
        <p:nvCxnSpPr>
          <p:cNvPr id="140" name="直線單箭頭接點 27"/>
          <p:cNvCxnSpPr>
            <a:cxnSpLocks/>
          </p:cNvCxnSpPr>
          <p:nvPr/>
        </p:nvCxnSpPr>
        <p:spPr>
          <a:xfrm flipV="1">
            <a:off x="8783283" y="940919"/>
            <a:ext cx="0" cy="312310"/>
          </a:xfrm>
          <a:prstGeom prst="straightConnector1">
            <a:avLst/>
          </a:prstGeom>
          <a:noFill/>
          <a:ln w="38100" cap="flat" cmpd="sng" algn="ctr">
            <a:solidFill>
              <a:srgbClr val="7D3C4A"/>
            </a:solidFill>
            <a:prstDash val="solid"/>
            <a:tailEnd type="triangle"/>
          </a:ln>
          <a:effectLst/>
        </p:spPr>
      </p:cxnSp>
      <p:cxnSp>
        <p:nvCxnSpPr>
          <p:cNvPr id="141" name="直線單箭頭接點 31"/>
          <p:cNvCxnSpPr>
            <a:cxnSpLocks/>
          </p:cNvCxnSpPr>
          <p:nvPr/>
        </p:nvCxnSpPr>
        <p:spPr>
          <a:xfrm>
            <a:off x="7137074" y="1955203"/>
            <a:ext cx="0" cy="270064"/>
          </a:xfrm>
          <a:prstGeom prst="straightConnector1">
            <a:avLst/>
          </a:prstGeom>
          <a:noFill/>
          <a:ln w="38100" cap="flat" cmpd="sng" algn="ctr">
            <a:solidFill>
              <a:srgbClr val="0000FF"/>
            </a:solidFill>
            <a:prstDash val="solid"/>
            <a:tailEnd type="triangle"/>
          </a:ln>
          <a:effectLst/>
        </p:spPr>
      </p:cxnSp>
      <p:cxnSp>
        <p:nvCxnSpPr>
          <p:cNvPr id="142" name="直線單箭頭接點 32"/>
          <p:cNvCxnSpPr>
            <a:cxnSpLocks/>
          </p:cNvCxnSpPr>
          <p:nvPr/>
        </p:nvCxnSpPr>
        <p:spPr>
          <a:xfrm>
            <a:off x="6917999" y="1955203"/>
            <a:ext cx="0" cy="270064"/>
          </a:xfrm>
          <a:prstGeom prst="straightConnector1">
            <a:avLst/>
          </a:prstGeom>
          <a:noFill/>
          <a:ln w="38100" cap="flat" cmpd="sng" algn="ctr">
            <a:solidFill>
              <a:srgbClr val="0000FF"/>
            </a:solidFill>
            <a:prstDash val="solid"/>
            <a:tailEnd type="triangle"/>
          </a:ln>
          <a:effectLst/>
        </p:spPr>
      </p:cxnSp>
      <p:cxnSp>
        <p:nvCxnSpPr>
          <p:cNvPr id="143" name="直線單箭頭接點 33"/>
          <p:cNvCxnSpPr>
            <a:cxnSpLocks/>
          </p:cNvCxnSpPr>
          <p:nvPr/>
        </p:nvCxnSpPr>
        <p:spPr>
          <a:xfrm>
            <a:off x="6727499" y="1955203"/>
            <a:ext cx="0" cy="270064"/>
          </a:xfrm>
          <a:prstGeom prst="straightConnector1">
            <a:avLst/>
          </a:prstGeom>
          <a:noFill/>
          <a:ln w="38100" cap="flat" cmpd="sng" algn="ctr">
            <a:solidFill>
              <a:srgbClr val="0000FF"/>
            </a:solidFill>
            <a:prstDash val="solid"/>
            <a:tailEnd type="triangle"/>
          </a:ln>
          <a:effectLst/>
        </p:spPr>
      </p:cxnSp>
      <p:cxnSp>
        <p:nvCxnSpPr>
          <p:cNvPr id="144" name="直線單箭頭接點 34"/>
          <p:cNvCxnSpPr>
            <a:cxnSpLocks/>
          </p:cNvCxnSpPr>
          <p:nvPr/>
        </p:nvCxnSpPr>
        <p:spPr>
          <a:xfrm>
            <a:off x="6460799" y="1955203"/>
            <a:ext cx="0" cy="270064"/>
          </a:xfrm>
          <a:prstGeom prst="straightConnector1">
            <a:avLst/>
          </a:prstGeom>
          <a:noFill/>
          <a:ln w="38100" cap="flat" cmpd="sng" algn="ctr">
            <a:solidFill>
              <a:srgbClr val="0000FF"/>
            </a:solidFill>
            <a:prstDash val="solid"/>
            <a:tailEnd type="triangle"/>
          </a:ln>
          <a:effectLst/>
        </p:spPr>
      </p:cxnSp>
      <p:cxnSp>
        <p:nvCxnSpPr>
          <p:cNvPr id="145" name="直線接點 35"/>
          <p:cNvCxnSpPr>
            <a:cxnSpLocks/>
          </p:cNvCxnSpPr>
          <p:nvPr/>
        </p:nvCxnSpPr>
        <p:spPr>
          <a:xfrm>
            <a:off x="5859011" y="4732958"/>
            <a:ext cx="3608951" cy="0"/>
          </a:xfrm>
          <a:prstGeom prst="line">
            <a:avLst/>
          </a:prstGeom>
          <a:noFill/>
          <a:ln w="57150" cap="flat" cmpd="sng" algn="ctr">
            <a:solidFill>
              <a:srgbClr val="2A4A75"/>
            </a:solidFill>
            <a:prstDash val="solid"/>
          </a:ln>
          <a:effectLst/>
        </p:spPr>
      </p:cxnSp>
      <p:sp>
        <p:nvSpPr>
          <p:cNvPr id="146" name="手繪多邊形: 圖案 36"/>
          <p:cNvSpPr/>
          <p:nvPr/>
        </p:nvSpPr>
        <p:spPr>
          <a:xfrm rot="21442184">
            <a:off x="7638798" y="3389815"/>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cap="flat" cmpd="sng" algn="ctr">
            <a:solidFill>
              <a:srgbClr val="7D3C4A"/>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47" name="橢圓 37"/>
          <p:cNvSpPr/>
          <p:nvPr/>
        </p:nvSpPr>
        <p:spPr>
          <a:xfrm>
            <a:off x="8305394" y="4637645"/>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48" name="橢圓 38"/>
          <p:cNvSpPr/>
          <p:nvPr/>
        </p:nvSpPr>
        <p:spPr>
          <a:xfrm>
            <a:off x="8120274" y="4637644"/>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49" name="橢圓 39"/>
          <p:cNvSpPr/>
          <p:nvPr/>
        </p:nvSpPr>
        <p:spPr>
          <a:xfrm>
            <a:off x="8469602" y="4637643"/>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50" name="橢圓 40"/>
          <p:cNvSpPr/>
          <p:nvPr/>
        </p:nvSpPr>
        <p:spPr>
          <a:xfrm>
            <a:off x="7856734" y="4635601"/>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51" name="橢圓 41"/>
          <p:cNvSpPr/>
          <p:nvPr/>
        </p:nvSpPr>
        <p:spPr>
          <a:xfrm>
            <a:off x="8745105" y="4647170"/>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grpSp>
        <p:nvGrpSpPr>
          <p:cNvPr id="152" name="群組 16"/>
          <p:cNvGrpSpPr/>
          <p:nvPr/>
        </p:nvGrpSpPr>
        <p:grpSpPr>
          <a:xfrm>
            <a:off x="8938603" y="3389814"/>
            <a:ext cx="1466671" cy="1428932"/>
            <a:chOff x="7195525" y="2732928"/>
            <a:chExt cx="1466671" cy="1428932"/>
          </a:xfrm>
        </p:grpSpPr>
        <p:sp>
          <p:nvSpPr>
            <p:cNvPr id="153" name="手繪多邊形: 圖案 42"/>
            <p:cNvSpPr/>
            <p:nvPr/>
          </p:nvSpPr>
          <p:spPr>
            <a:xfrm rot="21442184">
              <a:off x="7195525" y="2732928"/>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54" name="橢圓 43"/>
            <p:cNvSpPr/>
            <p:nvPr/>
          </p:nvSpPr>
          <p:spPr>
            <a:xfrm>
              <a:off x="7862121" y="3980758"/>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55" name="橢圓 44"/>
            <p:cNvSpPr/>
            <p:nvPr/>
          </p:nvSpPr>
          <p:spPr>
            <a:xfrm>
              <a:off x="7677001" y="3980757"/>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56" name="橢圓 45"/>
            <p:cNvSpPr/>
            <p:nvPr/>
          </p:nvSpPr>
          <p:spPr>
            <a:xfrm>
              <a:off x="8026329" y="3980756"/>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57" name="橢圓 46"/>
            <p:cNvSpPr/>
            <p:nvPr/>
          </p:nvSpPr>
          <p:spPr>
            <a:xfrm>
              <a:off x="7413461" y="3978714"/>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58" name="橢圓 47"/>
            <p:cNvSpPr/>
            <p:nvPr/>
          </p:nvSpPr>
          <p:spPr>
            <a:xfrm>
              <a:off x="8301832" y="3990283"/>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grpSp>
      <mc:AlternateContent xmlns:mc="http://schemas.openxmlformats.org/markup-compatibility/2006" xmlns:a14="http://schemas.microsoft.com/office/drawing/2010/main">
        <mc:Choice Requires="a14">
          <p:sp>
            <p:nvSpPr>
              <p:cNvPr id="159" name="文字方塊 48"/>
              <p:cNvSpPr txBox="1"/>
              <p:nvPr/>
            </p:nvSpPr>
            <p:spPr>
              <a:xfrm>
                <a:off x="10131692" y="3643592"/>
                <a:ext cx="735458"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𝐷</m:t>
                      </m:r>
                      <m:d>
                        <m:dPr>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𝑥</m:t>
                          </m:r>
                        </m:e>
                      </m:d>
                    </m:oMath>
                  </m:oMathPara>
                </a14:m>
                <a:endParaRPr lang="zh-TW" altLang="en-US" sz="2400" dirty="0">
                  <a:solidFill>
                    <a:srgbClr val="FF0000"/>
                  </a:solidFill>
                  <a:latin typeface="Arial" panose="020B0604020202020204" pitchFamily="34" charset="0"/>
                  <a:ea typeface="华文楷体"/>
                  <a:cs typeface="Arial" panose="020B0604020202020204" pitchFamily="34" charset="0"/>
                </a:endParaRPr>
              </a:p>
            </p:txBody>
          </p:sp>
        </mc:Choice>
        <mc:Fallback xmlns="">
          <p:sp>
            <p:nvSpPr>
              <p:cNvPr id="159" name="文字方塊 48"/>
              <p:cNvSpPr txBox="1">
                <a:spLocks noRot="1" noChangeAspect="1" noMove="1" noResize="1" noEditPoints="1" noAdjustHandles="1" noChangeArrowheads="1" noChangeShapeType="1" noTextEdit="1"/>
              </p:cNvSpPr>
              <p:nvPr/>
            </p:nvSpPr>
            <p:spPr>
              <a:xfrm>
                <a:off x="10131692" y="3643592"/>
                <a:ext cx="735458" cy="369332"/>
              </a:xfrm>
              <a:prstGeom prst="rect">
                <a:avLst/>
              </a:prstGeom>
              <a:blipFill rotWithShape="0">
                <a:blip r:embed="rId5"/>
                <a:stretch>
                  <a:fillRect l="-8264" b="-10000"/>
                </a:stretch>
              </a:blipFill>
            </p:spPr>
            <p:txBody>
              <a:bodyPr/>
              <a:lstStyle/>
              <a:p>
                <a:r>
                  <a:rPr lang="zh-CN" altLang="en-US">
                    <a:noFill/>
                  </a:rPr>
                  <a:t> </a:t>
                </a:r>
              </a:p>
            </p:txBody>
          </p:sp>
        </mc:Fallback>
      </mc:AlternateContent>
      <p:sp>
        <p:nvSpPr>
          <p:cNvPr id="160" name="手繪多邊形: 圖案 49"/>
          <p:cNvSpPr/>
          <p:nvPr/>
        </p:nvSpPr>
        <p:spPr>
          <a:xfrm>
            <a:off x="5990880" y="2965845"/>
            <a:ext cx="4330700" cy="1732285"/>
          </a:xfrm>
          <a:custGeom>
            <a:avLst/>
            <a:gdLst>
              <a:gd name="connsiteX0" fmla="*/ 0 w 4330700"/>
              <a:gd name="connsiteY0" fmla="*/ 1478285 h 1732285"/>
              <a:gd name="connsiteX1" fmla="*/ 812800 w 4330700"/>
              <a:gd name="connsiteY1" fmla="*/ 1402085 h 1732285"/>
              <a:gd name="connsiteX2" fmla="*/ 1689100 w 4330700"/>
              <a:gd name="connsiteY2" fmla="*/ 1287785 h 1732285"/>
              <a:gd name="connsiteX3" fmla="*/ 2374900 w 4330700"/>
              <a:gd name="connsiteY3" fmla="*/ 335285 h 1732285"/>
              <a:gd name="connsiteX4" fmla="*/ 2984500 w 4330700"/>
              <a:gd name="connsiteY4" fmla="*/ 398785 h 1732285"/>
              <a:gd name="connsiteX5" fmla="*/ 3352800 w 4330700"/>
              <a:gd name="connsiteY5" fmla="*/ 106685 h 1732285"/>
              <a:gd name="connsiteX6" fmla="*/ 3467100 w 4330700"/>
              <a:gd name="connsiteY6" fmla="*/ 68585 h 1732285"/>
              <a:gd name="connsiteX7" fmla="*/ 3771900 w 4330700"/>
              <a:gd name="connsiteY7" fmla="*/ 144785 h 1732285"/>
              <a:gd name="connsiteX8" fmla="*/ 4330700 w 4330700"/>
              <a:gd name="connsiteY8" fmla="*/ 1732285 h 173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0700" h="1732285">
                <a:moveTo>
                  <a:pt x="0" y="1478285"/>
                </a:moveTo>
                <a:cubicBezTo>
                  <a:pt x="265641" y="1456060"/>
                  <a:pt x="531283" y="1433835"/>
                  <a:pt x="812800" y="1402085"/>
                </a:cubicBezTo>
                <a:cubicBezTo>
                  <a:pt x="1094317" y="1370335"/>
                  <a:pt x="1428750" y="1465585"/>
                  <a:pt x="1689100" y="1287785"/>
                </a:cubicBezTo>
                <a:cubicBezTo>
                  <a:pt x="1949450" y="1109985"/>
                  <a:pt x="2159000" y="483452"/>
                  <a:pt x="2374900" y="335285"/>
                </a:cubicBezTo>
                <a:cubicBezTo>
                  <a:pt x="2590800" y="187118"/>
                  <a:pt x="2821517" y="436885"/>
                  <a:pt x="2984500" y="398785"/>
                </a:cubicBezTo>
                <a:cubicBezTo>
                  <a:pt x="3147483" y="360685"/>
                  <a:pt x="3272367" y="161718"/>
                  <a:pt x="3352800" y="106685"/>
                </a:cubicBezTo>
                <a:cubicBezTo>
                  <a:pt x="3433233" y="51652"/>
                  <a:pt x="3397250" y="62235"/>
                  <a:pt x="3467100" y="68585"/>
                </a:cubicBezTo>
                <a:cubicBezTo>
                  <a:pt x="3536950" y="74935"/>
                  <a:pt x="3627967" y="-132498"/>
                  <a:pt x="3771900" y="144785"/>
                </a:cubicBezTo>
                <a:cubicBezTo>
                  <a:pt x="3915833" y="422068"/>
                  <a:pt x="4123266" y="1077176"/>
                  <a:pt x="4330700" y="1732285"/>
                </a:cubicBezTo>
              </a:path>
            </a:pathLst>
          </a:custGeom>
          <a:noFill/>
          <a:ln w="38100" cap="flat" cmpd="sng" algn="ctr">
            <a:solidFill>
              <a:srgbClr val="FF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cxnSp>
        <p:nvCxnSpPr>
          <p:cNvPr id="161" name="直線單箭頭接點 50"/>
          <p:cNvCxnSpPr>
            <a:cxnSpLocks/>
          </p:cNvCxnSpPr>
          <p:nvPr/>
        </p:nvCxnSpPr>
        <p:spPr>
          <a:xfrm flipV="1">
            <a:off x="7875697" y="3668236"/>
            <a:ext cx="0" cy="312310"/>
          </a:xfrm>
          <a:prstGeom prst="straightConnector1">
            <a:avLst/>
          </a:prstGeom>
          <a:noFill/>
          <a:ln w="38100" cap="flat" cmpd="sng" algn="ctr">
            <a:solidFill>
              <a:srgbClr val="7D3C4A"/>
            </a:solidFill>
            <a:prstDash val="solid"/>
            <a:tailEnd type="triangle"/>
          </a:ln>
          <a:effectLst/>
        </p:spPr>
      </p:cxnSp>
      <p:cxnSp>
        <p:nvCxnSpPr>
          <p:cNvPr id="162" name="直線單箭頭接點 51"/>
          <p:cNvCxnSpPr>
            <a:cxnSpLocks/>
          </p:cNvCxnSpPr>
          <p:nvPr/>
        </p:nvCxnSpPr>
        <p:spPr>
          <a:xfrm>
            <a:off x="10117610" y="3507077"/>
            <a:ext cx="0" cy="270064"/>
          </a:xfrm>
          <a:prstGeom prst="straightConnector1">
            <a:avLst/>
          </a:prstGeom>
          <a:noFill/>
          <a:ln w="38100" cap="flat" cmpd="sng" algn="ctr">
            <a:solidFill>
              <a:srgbClr val="0000FF"/>
            </a:solidFill>
            <a:prstDash val="solid"/>
            <a:tailEnd type="triangle"/>
          </a:ln>
          <a:effectLst/>
        </p:spPr>
      </p:cxnSp>
      <p:cxnSp>
        <p:nvCxnSpPr>
          <p:cNvPr id="163" name="直線單箭頭接點 52"/>
          <p:cNvCxnSpPr>
            <a:cxnSpLocks/>
          </p:cNvCxnSpPr>
          <p:nvPr/>
        </p:nvCxnSpPr>
        <p:spPr>
          <a:xfrm flipV="1">
            <a:off x="8120273" y="3356850"/>
            <a:ext cx="0" cy="312310"/>
          </a:xfrm>
          <a:prstGeom prst="straightConnector1">
            <a:avLst/>
          </a:prstGeom>
          <a:noFill/>
          <a:ln w="38100" cap="flat" cmpd="sng" algn="ctr">
            <a:solidFill>
              <a:srgbClr val="7D3C4A"/>
            </a:solidFill>
            <a:prstDash val="solid"/>
            <a:tailEnd type="triangle"/>
          </a:ln>
          <a:effectLst/>
        </p:spPr>
      </p:cxnSp>
      <p:cxnSp>
        <p:nvCxnSpPr>
          <p:cNvPr id="164" name="直線單箭頭接點 53"/>
          <p:cNvCxnSpPr>
            <a:cxnSpLocks/>
          </p:cNvCxnSpPr>
          <p:nvPr/>
        </p:nvCxnSpPr>
        <p:spPr>
          <a:xfrm flipV="1">
            <a:off x="8305393" y="3044540"/>
            <a:ext cx="0" cy="312310"/>
          </a:xfrm>
          <a:prstGeom prst="straightConnector1">
            <a:avLst/>
          </a:prstGeom>
          <a:noFill/>
          <a:ln w="38100" cap="flat" cmpd="sng" algn="ctr">
            <a:solidFill>
              <a:srgbClr val="7D3C4A"/>
            </a:solidFill>
            <a:prstDash val="solid"/>
            <a:tailEnd type="triangle"/>
          </a:ln>
          <a:effectLst/>
        </p:spPr>
      </p:cxnSp>
      <p:cxnSp>
        <p:nvCxnSpPr>
          <p:cNvPr id="165" name="直線單箭頭接點 54"/>
          <p:cNvCxnSpPr>
            <a:cxnSpLocks/>
          </p:cNvCxnSpPr>
          <p:nvPr/>
        </p:nvCxnSpPr>
        <p:spPr>
          <a:xfrm flipV="1">
            <a:off x="8558502" y="2965844"/>
            <a:ext cx="0" cy="312310"/>
          </a:xfrm>
          <a:prstGeom prst="straightConnector1">
            <a:avLst/>
          </a:prstGeom>
          <a:noFill/>
          <a:ln w="38100" cap="flat" cmpd="sng" algn="ctr">
            <a:solidFill>
              <a:srgbClr val="7D3C4A"/>
            </a:solidFill>
            <a:prstDash val="solid"/>
            <a:tailEnd type="triangle"/>
          </a:ln>
          <a:effectLst/>
        </p:spPr>
      </p:cxnSp>
      <p:cxnSp>
        <p:nvCxnSpPr>
          <p:cNvPr id="166" name="直線單箭頭接點 55"/>
          <p:cNvCxnSpPr>
            <a:cxnSpLocks/>
          </p:cNvCxnSpPr>
          <p:nvPr/>
        </p:nvCxnSpPr>
        <p:spPr>
          <a:xfrm flipV="1">
            <a:off x="8747326" y="3032970"/>
            <a:ext cx="0" cy="312310"/>
          </a:xfrm>
          <a:prstGeom prst="straightConnector1">
            <a:avLst/>
          </a:prstGeom>
          <a:noFill/>
          <a:ln w="38100" cap="flat" cmpd="sng" algn="ctr">
            <a:solidFill>
              <a:srgbClr val="7D3C4A"/>
            </a:solidFill>
            <a:prstDash val="solid"/>
            <a:tailEnd type="triangle"/>
          </a:ln>
          <a:effectLst/>
        </p:spPr>
      </p:cxnSp>
      <p:cxnSp>
        <p:nvCxnSpPr>
          <p:cNvPr id="167" name="直線單箭頭接點 56"/>
          <p:cNvCxnSpPr>
            <a:cxnSpLocks/>
          </p:cNvCxnSpPr>
          <p:nvPr/>
        </p:nvCxnSpPr>
        <p:spPr>
          <a:xfrm>
            <a:off x="9940983" y="3044540"/>
            <a:ext cx="0" cy="270064"/>
          </a:xfrm>
          <a:prstGeom prst="straightConnector1">
            <a:avLst/>
          </a:prstGeom>
          <a:noFill/>
          <a:ln w="38100" cap="flat" cmpd="sng" algn="ctr">
            <a:solidFill>
              <a:srgbClr val="0000FF"/>
            </a:solidFill>
            <a:prstDash val="solid"/>
            <a:tailEnd type="triangle"/>
          </a:ln>
          <a:effectLst/>
        </p:spPr>
      </p:cxnSp>
      <p:cxnSp>
        <p:nvCxnSpPr>
          <p:cNvPr id="168" name="直線單箭頭接點 57"/>
          <p:cNvCxnSpPr>
            <a:cxnSpLocks/>
          </p:cNvCxnSpPr>
          <p:nvPr/>
        </p:nvCxnSpPr>
        <p:spPr>
          <a:xfrm>
            <a:off x="9638316" y="2708659"/>
            <a:ext cx="0" cy="270064"/>
          </a:xfrm>
          <a:prstGeom prst="straightConnector1">
            <a:avLst/>
          </a:prstGeom>
          <a:noFill/>
          <a:ln w="38100" cap="flat" cmpd="sng" algn="ctr">
            <a:solidFill>
              <a:srgbClr val="0000FF"/>
            </a:solidFill>
            <a:prstDash val="solid"/>
            <a:tailEnd type="triangle"/>
          </a:ln>
          <a:effectLst/>
        </p:spPr>
      </p:cxnSp>
      <p:cxnSp>
        <p:nvCxnSpPr>
          <p:cNvPr id="169" name="直線單箭頭接點 58"/>
          <p:cNvCxnSpPr>
            <a:cxnSpLocks/>
          </p:cNvCxnSpPr>
          <p:nvPr/>
        </p:nvCxnSpPr>
        <p:spPr>
          <a:xfrm>
            <a:off x="9447816" y="2708659"/>
            <a:ext cx="0" cy="270064"/>
          </a:xfrm>
          <a:prstGeom prst="straightConnector1">
            <a:avLst/>
          </a:prstGeom>
          <a:noFill/>
          <a:ln w="38100" cap="flat" cmpd="sng" algn="ctr">
            <a:solidFill>
              <a:srgbClr val="0000FF"/>
            </a:solidFill>
            <a:prstDash val="solid"/>
            <a:tailEnd type="triangle"/>
          </a:ln>
          <a:effectLst/>
        </p:spPr>
      </p:cxnSp>
      <p:cxnSp>
        <p:nvCxnSpPr>
          <p:cNvPr id="170" name="直線單箭頭接點 59"/>
          <p:cNvCxnSpPr>
            <a:cxnSpLocks/>
          </p:cNvCxnSpPr>
          <p:nvPr/>
        </p:nvCxnSpPr>
        <p:spPr>
          <a:xfrm>
            <a:off x="9179930" y="2937053"/>
            <a:ext cx="0" cy="270064"/>
          </a:xfrm>
          <a:prstGeom prst="straightConnector1">
            <a:avLst/>
          </a:prstGeom>
          <a:noFill/>
          <a:ln w="38100" cap="flat" cmpd="sng" algn="ctr">
            <a:solidFill>
              <a:srgbClr val="0000FF"/>
            </a:solidFill>
            <a:prstDash val="solid"/>
            <a:tailEnd type="triangle"/>
          </a:ln>
          <a:effectLst/>
        </p:spPr>
      </p:cxnSp>
      <p:cxnSp>
        <p:nvCxnSpPr>
          <p:cNvPr id="171" name="直線接點 87"/>
          <p:cNvCxnSpPr>
            <a:cxnSpLocks/>
          </p:cNvCxnSpPr>
          <p:nvPr/>
        </p:nvCxnSpPr>
        <p:spPr>
          <a:xfrm>
            <a:off x="5926275" y="6614859"/>
            <a:ext cx="3608951" cy="0"/>
          </a:xfrm>
          <a:prstGeom prst="line">
            <a:avLst/>
          </a:prstGeom>
          <a:noFill/>
          <a:ln w="57150" cap="flat" cmpd="sng" algn="ctr">
            <a:solidFill>
              <a:srgbClr val="2A4A75"/>
            </a:solidFill>
            <a:prstDash val="solid"/>
          </a:ln>
          <a:effectLst/>
        </p:spPr>
      </p:cxnSp>
      <p:sp>
        <p:nvSpPr>
          <p:cNvPr id="172" name="手繪多邊形: 圖案 88"/>
          <p:cNvSpPr/>
          <p:nvPr/>
        </p:nvSpPr>
        <p:spPr>
          <a:xfrm rot="21442184">
            <a:off x="7706062" y="5271716"/>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cap="flat" cmpd="sng" algn="ctr">
            <a:solidFill>
              <a:srgbClr val="7D3C4A"/>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73" name="橢圓 89"/>
          <p:cNvSpPr/>
          <p:nvPr/>
        </p:nvSpPr>
        <p:spPr>
          <a:xfrm>
            <a:off x="8372658" y="6519546"/>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74" name="橢圓 90"/>
          <p:cNvSpPr/>
          <p:nvPr/>
        </p:nvSpPr>
        <p:spPr>
          <a:xfrm>
            <a:off x="8187538" y="6519545"/>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75" name="橢圓 91"/>
          <p:cNvSpPr/>
          <p:nvPr/>
        </p:nvSpPr>
        <p:spPr>
          <a:xfrm>
            <a:off x="8536866" y="6519544"/>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76" name="橢圓 92"/>
          <p:cNvSpPr/>
          <p:nvPr/>
        </p:nvSpPr>
        <p:spPr>
          <a:xfrm>
            <a:off x="7923998" y="6517502"/>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77" name="橢圓 93"/>
          <p:cNvSpPr/>
          <p:nvPr/>
        </p:nvSpPr>
        <p:spPr>
          <a:xfrm>
            <a:off x="8812369" y="6529071"/>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78" name="手繪多邊形: 圖案 94"/>
          <p:cNvSpPr/>
          <p:nvPr/>
        </p:nvSpPr>
        <p:spPr>
          <a:xfrm rot="21442184">
            <a:off x="9005867" y="5271716"/>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79" name="橢圓 95"/>
          <p:cNvSpPr/>
          <p:nvPr/>
        </p:nvSpPr>
        <p:spPr>
          <a:xfrm>
            <a:off x="9672463" y="6519546"/>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80" name="橢圓 96"/>
          <p:cNvSpPr/>
          <p:nvPr/>
        </p:nvSpPr>
        <p:spPr>
          <a:xfrm>
            <a:off x="9487343" y="6519545"/>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81" name="橢圓 97"/>
          <p:cNvSpPr/>
          <p:nvPr/>
        </p:nvSpPr>
        <p:spPr>
          <a:xfrm>
            <a:off x="9836671" y="6519544"/>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82" name="橢圓 98"/>
          <p:cNvSpPr/>
          <p:nvPr/>
        </p:nvSpPr>
        <p:spPr>
          <a:xfrm>
            <a:off x="9223803" y="6517502"/>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83" name="橢圓 99"/>
          <p:cNvSpPr/>
          <p:nvPr/>
        </p:nvSpPr>
        <p:spPr>
          <a:xfrm>
            <a:off x="10112174" y="6529071"/>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mc:AlternateContent xmlns:mc="http://schemas.openxmlformats.org/markup-compatibility/2006" xmlns:a14="http://schemas.microsoft.com/office/drawing/2010/main">
        <mc:Choice Requires="a14">
          <p:sp>
            <p:nvSpPr>
              <p:cNvPr id="184" name="文字方塊 100"/>
              <p:cNvSpPr txBox="1"/>
              <p:nvPr/>
            </p:nvSpPr>
            <p:spPr>
              <a:xfrm>
                <a:off x="10067086" y="5510585"/>
                <a:ext cx="735458"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𝐷</m:t>
                      </m:r>
                      <m:d>
                        <m:dPr>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𝑥</m:t>
                          </m:r>
                        </m:e>
                      </m:d>
                    </m:oMath>
                  </m:oMathPara>
                </a14:m>
                <a:endParaRPr lang="zh-TW" altLang="en-US" sz="2400" dirty="0">
                  <a:solidFill>
                    <a:srgbClr val="FF0000"/>
                  </a:solidFill>
                  <a:latin typeface="Arial" panose="020B0604020202020204" pitchFamily="34" charset="0"/>
                  <a:ea typeface="华文楷体"/>
                  <a:cs typeface="Arial" panose="020B0604020202020204" pitchFamily="34" charset="0"/>
                </a:endParaRPr>
              </a:p>
            </p:txBody>
          </p:sp>
        </mc:Choice>
        <mc:Fallback xmlns="">
          <p:sp>
            <p:nvSpPr>
              <p:cNvPr id="184" name="文字方塊 100"/>
              <p:cNvSpPr txBox="1">
                <a:spLocks noRot="1" noChangeAspect="1" noMove="1" noResize="1" noEditPoints="1" noAdjustHandles="1" noChangeArrowheads="1" noChangeShapeType="1" noTextEdit="1"/>
              </p:cNvSpPr>
              <p:nvPr/>
            </p:nvSpPr>
            <p:spPr>
              <a:xfrm>
                <a:off x="10067086" y="5510585"/>
                <a:ext cx="735458" cy="369332"/>
              </a:xfrm>
              <a:prstGeom prst="rect">
                <a:avLst/>
              </a:prstGeom>
              <a:blipFill rotWithShape="0">
                <a:blip r:embed="rId6"/>
                <a:stretch>
                  <a:fillRect l="-8264" b="-8197"/>
                </a:stretch>
              </a:blipFill>
            </p:spPr>
            <p:txBody>
              <a:bodyPr/>
              <a:lstStyle/>
              <a:p>
                <a:r>
                  <a:rPr lang="zh-CN" altLang="en-US">
                    <a:noFill/>
                  </a:rPr>
                  <a:t> </a:t>
                </a:r>
              </a:p>
            </p:txBody>
          </p:sp>
        </mc:Fallback>
      </mc:AlternateContent>
      <p:sp>
        <p:nvSpPr>
          <p:cNvPr id="185" name="手繪多邊形: 圖案 101"/>
          <p:cNvSpPr/>
          <p:nvPr/>
        </p:nvSpPr>
        <p:spPr>
          <a:xfrm>
            <a:off x="6058144" y="5178277"/>
            <a:ext cx="4376420" cy="1485574"/>
          </a:xfrm>
          <a:custGeom>
            <a:avLst/>
            <a:gdLst>
              <a:gd name="connsiteX0" fmla="*/ 0 w 4330700"/>
              <a:gd name="connsiteY0" fmla="*/ 1478285 h 1732285"/>
              <a:gd name="connsiteX1" fmla="*/ 812800 w 4330700"/>
              <a:gd name="connsiteY1" fmla="*/ 1402085 h 1732285"/>
              <a:gd name="connsiteX2" fmla="*/ 1689100 w 4330700"/>
              <a:gd name="connsiteY2" fmla="*/ 1287785 h 1732285"/>
              <a:gd name="connsiteX3" fmla="*/ 2374900 w 4330700"/>
              <a:gd name="connsiteY3" fmla="*/ 335285 h 1732285"/>
              <a:gd name="connsiteX4" fmla="*/ 2984500 w 4330700"/>
              <a:gd name="connsiteY4" fmla="*/ 398785 h 1732285"/>
              <a:gd name="connsiteX5" fmla="*/ 3352800 w 4330700"/>
              <a:gd name="connsiteY5" fmla="*/ 106685 h 1732285"/>
              <a:gd name="connsiteX6" fmla="*/ 3467100 w 4330700"/>
              <a:gd name="connsiteY6" fmla="*/ 68585 h 1732285"/>
              <a:gd name="connsiteX7" fmla="*/ 3771900 w 4330700"/>
              <a:gd name="connsiteY7" fmla="*/ 144785 h 1732285"/>
              <a:gd name="connsiteX8" fmla="*/ 4330700 w 4330700"/>
              <a:gd name="connsiteY8" fmla="*/ 1732285 h 1732285"/>
              <a:gd name="connsiteX0" fmla="*/ 0 w 4330700"/>
              <a:gd name="connsiteY0" fmla="*/ 1478285 h 1732285"/>
              <a:gd name="connsiteX1" fmla="*/ 812800 w 4330700"/>
              <a:gd name="connsiteY1" fmla="*/ 1402085 h 1732285"/>
              <a:gd name="connsiteX2" fmla="*/ 1689100 w 4330700"/>
              <a:gd name="connsiteY2" fmla="*/ 1287785 h 1732285"/>
              <a:gd name="connsiteX3" fmla="*/ 2374900 w 4330700"/>
              <a:gd name="connsiteY3" fmla="*/ 335285 h 1732285"/>
              <a:gd name="connsiteX4" fmla="*/ 3014980 w 4330700"/>
              <a:gd name="connsiteY4" fmla="*/ 939805 h 1732285"/>
              <a:gd name="connsiteX5" fmla="*/ 3352800 w 4330700"/>
              <a:gd name="connsiteY5" fmla="*/ 106685 h 1732285"/>
              <a:gd name="connsiteX6" fmla="*/ 3467100 w 4330700"/>
              <a:gd name="connsiteY6" fmla="*/ 68585 h 1732285"/>
              <a:gd name="connsiteX7" fmla="*/ 3771900 w 4330700"/>
              <a:gd name="connsiteY7" fmla="*/ 144785 h 1732285"/>
              <a:gd name="connsiteX8" fmla="*/ 4330700 w 4330700"/>
              <a:gd name="connsiteY8" fmla="*/ 1732285 h 1732285"/>
              <a:gd name="connsiteX0" fmla="*/ 0 w 4330700"/>
              <a:gd name="connsiteY0" fmla="*/ 1554007 h 1808007"/>
              <a:gd name="connsiteX1" fmla="*/ 812800 w 4330700"/>
              <a:gd name="connsiteY1" fmla="*/ 1477807 h 1808007"/>
              <a:gd name="connsiteX2" fmla="*/ 1689100 w 4330700"/>
              <a:gd name="connsiteY2" fmla="*/ 1363507 h 1808007"/>
              <a:gd name="connsiteX3" fmla="*/ 2374900 w 4330700"/>
              <a:gd name="connsiteY3" fmla="*/ 411007 h 1808007"/>
              <a:gd name="connsiteX4" fmla="*/ 3014980 w 4330700"/>
              <a:gd name="connsiteY4" fmla="*/ 1015527 h 1808007"/>
              <a:gd name="connsiteX5" fmla="*/ 3390900 w 4330700"/>
              <a:gd name="connsiteY5" fmla="*/ 1454947 h 1808007"/>
              <a:gd name="connsiteX6" fmla="*/ 3467100 w 4330700"/>
              <a:gd name="connsiteY6" fmla="*/ 144307 h 1808007"/>
              <a:gd name="connsiteX7" fmla="*/ 3771900 w 4330700"/>
              <a:gd name="connsiteY7" fmla="*/ 220507 h 1808007"/>
              <a:gd name="connsiteX8" fmla="*/ 4330700 w 4330700"/>
              <a:gd name="connsiteY8" fmla="*/ 1808007 h 1808007"/>
              <a:gd name="connsiteX0" fmla="*/ 0 w 4330700"/>
              <a:gd name="connsiteY0" fmla="*/ 1335104 h 1589104"/>
              <a:gd name="connsiteX1" fmla="*/ 812800 w 4330700"/>
              <a:gd name="connsiteY1" fmla="*/ 1258904 h 1589104"/>
              <a:gd name="connsiteX2" fmla="*/ 1689100 w 4330700"/>
              <a:gd name="connsiteY2" fmla="*/ 1144604 h 1589104"/>
              <a:gd name="connsiteX3" fmla="*/ 2374900 w 4330700"/>
              <a:gd name="connsiteY3" fmla="*/ 192104 h 1589104"/>
              <a:gd name="connsiteX4" fmla="*/ 3014980 w 4330700"/>
              <a:gd name="connsiteY4" fmla="*/ 796624 h 1589104"/>
              <a:gd name="connsiteX5" fmla="*/ 3390900 w 4330700"/>
              <a:gd name="connsiteY5" fmla="*/ 1236044 h 1589104"/>
              <a:gd name="connsiteX6" fmla="*/ 3680460 w 4330700"/>
              <a:gd name="connsiteY6" fmla="*/ 1289384 h 1589104"/>
              <a:gd name="connsiteX7" fmla="*/ 3771900 w 4330700"/>
              <a:gd name="connsiteY7" fmla="*/ 1604 h 1589104"/>
              <a:gd name="connsiteX8" fmla="*/ 4330700 w 4330700"/>
              <a:gd name="connsiteY8" fmla="*/ 1589104 h 1589104"/>
              <a:gd name="connsiteX0" fmla="*/ 0 w 4330700"/>
              <a:gd name="connsiteY0" fmla="*/ 1147754 h 1401754"/>
              <a:gd name="connsiteX1" fmla="*/ 812800 w 4330700"/>
              <a:gd name="connsiteY1" fmla="*/ 1071554 h 1401754"/>
              <a:gd name="connsiteX2" fmla="*/ 1689100 w 4330700"/>
              <a:gd name="connsiteY2" fmla="*/ 957254 h 1401754"/>
              <a:gd name="connsiteX3" fmla="*/ 2374900 w 4330700"/>
              <a:gd name="connsiteY3" fmla="*/ 4754 h 1401754"/>
              <a:gd name="connsiteX4" fmla="*/ 3014980 w 4330700"/>
              <a:gd name="connsiteY4" fmla="*/ 609274 h 1401754"/>
              <a:gd name="connsiteX5" fmla="*/ 3390900 w 4330700"/>
              <a:gd name="connsiteY5" fmla="*/ 1048694 h 1401754"/>
              <a:gd name="connsiteX6" fmla="*/ 3680460 w 4330700"/>
              <a:gd name="connsiteY6" fmla="*/ 1102034 h 1401754"/>
              <a:gd name="connsiteX7" fmla="*/ 4015740 w 4330700"/>
              <a:gd name="connsiteY7" fmla="*/ 1292534 h 1401754"/>
              <a:gd name="connsiteX8" fmla="*/ 4330700 w 4330700"/>
              <a:gd name="connsiteY8" fmla="*/ 1401754 h 1401754"/>
              <a:gd name="connsiteX0" fmla="*/ 0 w 4376420"/>
              <a:gd name="connsiteY0" fmla="*/ 1147754 h 1485574"/>
              <a:gd name="connsiteX1" fmla="*/ 812800 w 4376420"/>
              <a:gd name="connsiteY1" fmla="*/ 1071554 h 1485574"/>
              <a:gd name="connsiteX2" fmla="*/ 1689100 w 4376420"/>
              <a:gd name="connsiteY2" fmla="*/ 957254 h 1485574"/>
              <a:gd name="connsiteX3" fmla="*/ 2374900 w 4376420"/>
              <a:gd name="connsiteY3" fmla="*/ 4754 h 1485574"/>
              <a:gd name="connsiteX4" fmla="*/ 3014980 w 4376420"/>
              <a:gd name="connsiteY4" fmla="*/ 609274 h 1485574"/>
              <a:gd name="connsiteX5" fmla="*/ 3390900 w 4376420"/>
              <a:gd name="connsiteY5" fmla="*/ 1048694 h 1485574"/>
              <a:gd name="connsiteX6" fmla="*/ 3680460 w 4376420"/>
              <a:gd name="connsiteY6" fmla="*/ 1102034 h 1485574"/>
              <a:gd name="connsiteX7" fmla="*/ 4015740 w 4376420"/>
              <a:gd name="connsiteY7" fmla="*/ 1292534 h 1485574"/>
              <a:gd name="connsiteX8" fmla="*/ 4376420 w 4376420"/>
              <a:gd name="connsiteY8" fmla="*/ 1485574 h 148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6420" h="1485574">
                <a:moveTo>
                  <a:pt x="0" y="1147754"/>
                </a:moveTo>
                <a:cubicBezTo>
                  <a:pt x="265641" y="1125529"/>
                  <a:pt x="531283" y="1103304"/>
                  <a:pt x="812800" y="1071554"/>
                </a:cubicBezTo>
                <a:cubicBezTo>
                  <a:pt x="1094317" y="1039804"/>
                  <a:pt x="1428750" y="1135054"/>
                  <a:pt x="1689100" y="957254"/>
                </a:cubicBezTo>
                <a:cubicBezTo>
                  <a:pt x="1949450" y="779454"/>
                  <a:pt x="2153920" y="62751"/>
                  <a:pt x="2374900" y="4754"/>
                </a:cubicBezTo>
                <a:cubicBezTo>
                  <a:pt x="2595880" y="-53243"/>
                  <a:pt x="2845647" y="435284"/>
                  <a:pt x="3014980" y="609274"/>
                </a:cubicBezTo>
                <a:cubicBezTo>
                  <a:pt x="3184313" y="783264"/>
                  <a:pt x="3279987" y="966567"/>
                  <a:pt x="3390900" y="1048694"/>
                </a:cubicBezTo>
                <a:cubicBezTo>
                  <a:pt x="3501813" y="1130821"/>
                  <a:pt x="3576320" y="1061394"/>
                  <a:pt x="3680460" y="1102034"/>
                </a:cubicBezTo>
                <a:cubicBezTo>
                  <a:pt x="3784600" y="1142674"/>
                  <a:pt x="3899747" y="1228611"/>
                  <a:pt x="4015740" y="1292534"/>
                </a:cubicBezTo>
                <a:cubicBezTo>
                  <a:pt x="4131733" y="1356457"/>
                  <a:pt x="4168986" y="830465"/>
                  <a:pt x="4376420" y="1485574"/>
                </a:cubicBezTo>
              </a:path>
            </a:pathLst>
          </a:custGeom>
          <a:noFill/>
          <a:ln w="38100" cap="flat" cmpd="sng" algn="ctr">
            <a:solidFill>
              <a:srgbClr val="FF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cxnSp>
        <p:nvCxnSpPr>
          <p:cNvPr id="186" name="直線單箭頭接點 102"/>
          <p:cNvCxnSpPr>
            <a:cxnSpLocks/>
          </p:cNvCxnSpPr>
          <p:nvPr/>
        </p:nvCxnSpPr>
        <p:spPr>
          <a:xfrm flipV="1">
            <a:off x="7942961" y="5550137"/>
            <a:ext cx="0" cy="312310"/>
          </a:xfrm>
          <a:prstGeom prst="straightConnector1">
            <a:avLst/>
          </a:prstGeom>
          <a:noFill/>
          <a:ln w="38100" cap="flat" cmpd="sng" algn="ctr">
            <a:solidFill>
              <a:srgbClr val="7D3C4A"/>
            </a:solidFill>
            <a:prstDash val="solid"/>
            <a:tailEnd type="triangle"/>
          </a:ln>
          <a:effectLst/>
        </p:spPr>
      </p:cxnSp>
      <p:cxnSp>
        <p:nvCxnSpPr>
          <p:cNvPr id="187" name="直線單箭頭接點 103"/>
          <p:cNvCxnSpPr>
            <a:cxnSpLocks/>
          </p:cNvCxnSpPr>
          <p:nvPr/>
        </p:nvCxnSpPr>
        <p:spPr>
          <a:xfrm>
            <a:off x="10256974" y="6097663"/>
            <a:ext cx="0" cy="270064"/>
          </a:xfrm>
          <a:prstGeom prst="straightConnector1">
            <a:avLst/>
          </a:prstGeom>
          <a:noFill/>
          <a:ln w="38100" cap="flat" cmpd="sng" algn="ctr">
            <a:solidFill>
              <a:srgbClr val="0000FF"/>
            </a:solidFill>
            <a:prstDash val="solid"/>
            <a:tailEnd type="triangle"/>
          </a:ln>
          <a:effectLst/>
        </p:spPr>
      </p:cxnSp>
      <p:cxnSp>
        <p:nvCxnSpPr>
          <p:cNvPr id="188" name="直線單箭頭接點 104"/>
          <p:cNvCxnSpPr>
            <a:cxnSpLocks/>
          </p:cNvCxnSpPr>
          <p:nvPr/>
        </p:nvCxnSpPr>
        <p:spPr>
          <a:xfrm flipV="1">
            <a:off x="8187537" y="5238751"/>
            <a:ext cx="0" cy="312310"/>
          </a:xfrm>
          <a:prstGeom prst="straightConnector1">
            <a:avLst/>
          </a:prstGeom>
          <a:noFill/>
          <a:ln w="38100" cap="flat" cmpd="sng" algn="ctr">
            <a:solidFill>
              <a:srgbClr val="7D3C4A"/>
            </a:solidFill>
            <a:prstDash val="solid"/>
            <a:tailEnd type="triangle"/>
          </a:ln>
          <a:effectLst/>
        </p:spPr>
      </p:cxnSp>
      <p:cxnSp>
        <p:nvCxnSpPr>
          <p:cNvPr id="189" name="直線單箭頭接點 105"/>
          <p:cNvCxnSpPr>
            <a:cxnSpLocks/>
          </p:cNvCxnSpPr>
          <p:nvPr/>
        </p:nvCxnSpPr>
        <p:spPr>
          <a:xfrm flipV="1">
            <a:off x="8372657" y="4926441"/>
            <a:ext cx="0" cy="312310"/>
          </a:xfrm>
          <a:prstGeom prst="straightConnector1">
            <a:avLst/>
          </a:prstGeom>
          <a:noFill/>
          <a:ln w="38100" cap="flat" cmpd="sng" algn="ctr">
            <a:solidFill>
              <a:srgbClr val="7D3C4A"/>
            </a:solidFill>
            <a:prstDash val="solid"/>
            <a:tailEnd type="triangle"/>
          </a:ln>
          <a:effectLst/>
        </p:spPr>
      </p:cxnSp>
      <p:cxnSp>
        <p:nvCxnSpPr>
          <p:cNvPr id="190" name="直線單箭頭接點 106"/>
          <p:cNvCxnSpPr>
            <a:cxnSpLocks/>
          </p:cNvCxnSpPr>
          <p:nvPr/>
        </p:nvCxnSpPr>
        <p:spPr>
          <a:xfrm flipV="1">
            <a:off x="8625766" y="4847745"/>
            <a:ext cx="0" cy="312310"/>
          </a:xfrm>
          <a:prstGeom prst="straightConnector1">
            <a:avLst/>
          </a:prstGeom>
          <a:noFill/>
          <a:ln w="38100" cap="flat" cmpd="sng" algn="ctr">
            <a:solidFill>
              <a:srgbClr val="7D3C4A"/>
            </a:solidFill>
            <a:prstDash val="solid"/>
            <a:tailEnd type="triangle"/>
          </a:ln>
          <a:effectLst/>
        </p:spPr>
      </p:cxnSp>
      <p:cxnSp>
        <p:nvCxnSpPr>
          <p:cNvPr id="191" name="直線單箭頭接點 107"/>
          <p:cNvCxnSpPr>
            <a:cxnSpLocks/>
          </p:cNvCxnSpPr>
          <p:nvPr/>
        </p:nvCxnSpPr>
        <p:spPr>
          <a:xfrm flipV="1">
            <a:off x="8854094" y="5160055"/>
            <a:ext cx="0" cy="312310"/>
          </a:xfrm>
          <a:prstGeom prst="straightConnector1">
            <a:avLst/>
          </a:prstGeom>
          <a:noFill/>
          <a:ln w="38100" cap="flat" cmpd="sng" algn="ctr">
            <a:solidFill>
              <a:srgbClr val="7D3C4A"/>
            </a:solidFill>
            <a:prstDash val="solid"/>
            <a:tailEnd type="triangle"/>
          </a:ln>
          <a:effectLst/>
        </p:spPr>
      </p:cxnSp>
      <p:cxnSp>
        <p:nvCxnSpPr>
          <p:cNvPr id="192" name="直線單箭頭接點 108"/>
          <p:cNvCxnSpPr>
            <a:cxnSpLocks/>
          </p:cNvCxnSpPr>
          <p:nvPr/>
        </p:nvCxnSpPr>
        <p:spPr>
          <a:xfrm>
            <a:off x="9956023" y="6104272"/>
            <a:ext cx="0" cy="270064"/>
          </a:xfrm>
          <a:prstGeom prst="straightConnector1">
            <a:avLst/>
          </a:prstGeom>
          <a:noFill/>
          <a:ln w="38100" cap="flat" cmpd="sng" algn="ctr">
            <a:solidFill>
              <a:srgbClr val="0000FF"/>
            </a:solidFill>
            <a:prstDash val="solid"/>
            <a:tailEnd type="triangle"/>
          </a:ln>
          <a:effectLst/>
        </p:spPr>
      </p:cxnSp>
      <p:cxnSp>
        <p:nvCxnSpPr>
          <p:cNvPr id="193" name="直線單箭頭接點 109"/>
          <p:cNvCxnSpPr>
            <a:cxnSpLocks/>
          </p:cNvCxnSpPr>
          <p:nvPr/>
        </p:nvCxnSpPr>
        <p:spPr>
          <a:xfrm>
            <a:off x="9725578" y="5969240"/>
            <a:ext cx="0" cy="270064"/>
          </a:xfrm>
          <a:prstGeom prst="straightConnector1">
            <a:avLst/>
          </a:prstGeom>
          <a:noFill/>
          <a:ln w="38100" cap="flat" cmpd="sng" algn="ctr">
            <a:solidFill>
              <a:srgbClr val="0000FF"/>
            </a:solidFill>
            <a:prstDash val="solid"/>
            <a:tailEnd type="triangle"/>
          </a:ln>
          <a:effectLst/>
        </p:spPr>
      </p:cxnSp>
      <p:cxnSp>
        <p:nvCxnSpPr>
          <p:cNvPr id="194" name="直線單箭頭接點 110"/>
          <p:cNvCxnSpPr>
            <a:cxnSpLocks/>
          </p:cNvCxnSpPr>
          <p:nvPr/>
        </p:nvCxnSpPr>
        <p:spPr>
          <a:xfrm>
            <a:off x="9527049" y="5961957"/>
            <a:ext cx="0" cy="270064"/>
          </a:xfrm>
          <a:prstGeom prst="straightConnector1">
            <a:avLst/>
          </a:prstGeom>
          <a:noFill/>
          <a:ln w="38100" cap="flat" cmpd="sng" algn="ctr">
            <a:solidFill>
              <a:srgbClr val="0000FF"/>
            </a:solidFill>
            <a:prstDash val="solid"/>
            <a:tailEnd type="triangle"/>
          </a:ln>
          <a:effectLst/>
        </p:spPr>
      </p:cxnSp>
      <p:cxnSp>
        <p:nvCxnSpPr>
          <p:cNvPr id="195" name="直線單箭頭接點 111"/>
          <p:cNvCxnSpPr>
            <a:cxnSpLocks/>
          </p:cNvCxnSpPr>
          <p:nvPr/>
        </p:nvCxnSpPr>
        <p:spPr>
          <a:xfrm>
            <a:off x="9263509" y="5727415"/>
            <a:ext cx="0" cy="270064"/>
          </a:xfrm>
          <a:prstGeom prst="straightConnector1">
            <a:avLst/>
          </a:prstGeom>
          <a:noFill/>
          <a:ln w="38100" cap="flat" cmpd="sng" algn="ctr">
            <a:solidFill>
              <a:srgbClr val="0000FF"/>
            </a:solidFill>
            <a:prstDash val="solid"/>
            <a:tailEnd type="triangle"/>
          </a:ln>
          <a:effectLst/>
        </p:spPr>
      </p:cxnSp>
      <p:cxnSp>
        <p:nvCxnSpPr>
          <p:cNvPr id="196" name="直線接點 120"/>
          <p:cNvCxnSpPr>
            <a:cxnSpLocks/>
          </p:cNvCxnSpPr>
          <p:nvPr/>
        </p:nvCxnSpPr>
        <p:spPr>
          <a:xfrm>
            <a:off x="2126023" y="6626910"/>
            <a:ext cx="2728685" cy="0"/>
          </a:xfrm>
          <a:prstGeom prst="line">
            <a:avLst/>
          </a:prstGeom>
          <a:noFill/>
          <a:ln w="57150" cap="flat" cmpd="sng" algn="ctr">
            <a:solidFill>
              <a:srgbClr val="2A4A75"/>
            </a:solidFill>
            <a:prstDash val="solid"/>
          </a:ln>
          <a:effectLst/>
        </p:spPr>
      </p:cxnSp>
      <p:grpSp>
        <p:nvGrpSpPr>
          <p:cNvPr id="197" name="群組 121"/>
          <p:cNvGrpSpPr/>
          <p:nvPr/>
        </p:nvGrpSpPr>
        <p:grpSpPr>
          <a:xfrm>
            <a:off x="3025544" y="5283766"/>
            <a:ext cx="1466671" cy="1428932"/>
            <a:chOff x="2568665" y="4785060"/>
            <a:chExt cx="1466671" cy="1428932"/>
          </a:xfrm>
        </p:grpSpPr>
        <p:sp>
          <p:nvSpPr>
            <p:cNvPr id="198" name="手繪多邊形: 圖案 122"/>
            <p:cNvSpPr/>
            <p:nvPr/>
          </p:nvSpPr>
          <p:spPr>
            <a:xfrm rot="21442184">
              <a:off x="2568665" y="478506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cap="flat" cmpd="sng" algn="ctr">
              <a:solidFill>
                <a:srgbClr val="7D3C4A"/>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199" name="橢圓 123"/>
            <p:cNvSpPr/>
            <p:nvPr/>
          </p:nvSpPr>
          <p:spPr>
            <a:xfrm>
              <a:off x="3235261" y="6032890"/>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00" name="橢圓 124"/>
            <p:cNvSpPr/>
            <p:nvPr/>
          </p:nvSpPr>
          <p:spPr>
            <a:xfrm>
              <a:off x="3050141" y="6032889"/>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01" name="橢圓 125"/>
            <p:cNvSpPr/>
            <p:nvPr/>
          </p:nvSpPr>
          <p:spPr>
            <a:xfrm>
              <a:off x="3399469" y="6032888"/>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02" name="橢圓 126"/>
            <p:cNvSpPr/>
            <p:nvPr/>
          </p:nvSpPr>
          <p:spPr>
            <a:xfrm>
              <a:off x="2786601" y="6030846"/>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03" name="橢圓 127"/>
            <p:cNvSpPr/>
            <p:nvPr/>
          </p:nvSpPr>
          <p:spPr>
            <a:xfrm>
              <a:off x="3674972" y="6042415"/>
              <a:ext cx="171577" cy="171577"/>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grpSp>
      <p:grpSp>
        <p:nvGrpSpPr>
          <p:cNvPr id="204" name="群組 129"/>
          <p:cNvGrpSpPr/>
          <p:nvPr/>
        </p:nvGrpSpPr>
        <p:grpSpPr>
          <a:xfrm>
            <a:off x="3082315" y="5272197"/>
            <a:ext cx="1466671" cy="1428932"/>
            <a:chOff x="1052007" y="4773490"/>
            <a:chExt cx="1466671" cy="1428932"/>
          </a:xfrm>
        </p:grpSpPr>
        <p:sp>
          <p:nvSpPr>
            <p:cNvPr id="205" name="手繪多邊形: 圖案 130"/>
            <p:cNvSpPr/>
            <p:nvPr/>
          </p:nvSpPr>
          <p:spPr>
            <a:xfrm rot="21442184">
              <a:off x="1052007" y="477349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06" name="橢圓 131"/>
            <p:cNvSpPr/>
            <p:nvPr/>
          </p:nvSpPr>
          <p:spPr>
            <a:xfrm>
              <a:off x="1718603" y="6021320"/>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07" name="橢圓 132"/>
            <p:cNvSpPr/>
            <p:nvPr/>
          </p:nvSpPr>
          <p:spPr>
            <a:xfrm>
              <a:off x="1533483" y="6021319"/>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08" name="橢圓 133"/>
            <p:cNvSpPr/>
            <p:nvPr/>
          </p:nvSpPr>
          <p:spPr>
            <a:xfrm>
              <a:off x="1882811" y="6021318"/>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09" name="橢圓 134"/>
            <p:cNvSpPr/>
            <p:nvPr/>
          </p:nvSpPr>
          <p:spPr>
            <a:xfrm>
              <a:off x="1269943" y="6019276"/>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10" name="橢圓 135"/>
            <p:cNvSpPr/>
            <p:nvPr/>
          </p:nvSpPr>
          <p:spPr>
            <a:xfrm>
              <a:off x="2158314" y="6030845"/>
              <a:ext cx="171577" cy="171577"/>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grpSp>
      <mc:AlternateContent xmlns:mc="http://schemas.openxmlformats.org/markup-compatibility/2006" xmlns:a14="http://schemas.microsoft.com/office/drawing/2010/main">
        <mc:Choice Requires="a14">
          <p:sp>
            <p:nvSpPr>
              <p:cNvPr id="211" name="文字方塊 136"/>
              <p:cNvSpPr txBox="1"/>
              <p:nvPr/>
            </p:nvSpPr>
            <p:spPr>
              <a:xfrm>
                <a:off x="2490908" y="5579652"/>
                <a:ext cx="735458"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𝐷</m:t>
                      </m:r>
                      <m:d>
                        <m:dPr>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𝑥</m:t>
                          </m:r>
                        </m:e>
                      </m:d>
                    </m:oMath>
                  </m:oMathPara>
                </a14:m>
                <a:endParaRPr lang="zh-TW" altLang="en-US" sz="2400" dirty="0">
                  <a:solidFill>
                    <a:srgbClr val="FF0000"/>
                  </a:solidFill>
                  <a:latin typeface="Arial" panose="020B0604020202020204" pitchFamily="34" charset="0"/>
                  <a:ea typeface="华文楷体"/>
                  <a:cs typeface="Arial" panose="020B0604020202020204" pitchFamily="34" charset="0"/>
                </a:endParaRPr>
              </a:p>
            </p:txBody>
          </p:sp>
        </mc:Choice>
        <mc:Fallback xmlns="">
          <p:sp>
            <p:nvSpPr>
              <p:cNvPr id="211" name="文字方塊 136"/>
              <p:cNvSpPr txBox="1">
                <a:spLocks noRot="1" noChangeAspect="1" noMove="1" noResize="1" noEditPoints="1" noAdjustHandles="1" noChangeArrowheads="1" noChangeShapeType="1" noTextEdit="1"/>
              </p:cNvSpPr>
              <p:nvPr/>
            </p:nvSpPr>
            <p:spPr>
              <a:xfrm>
                <a:off x="2490908" y="5579652"/>
                <a:ext cx="735458" cy="369332"/>
              </a:xfrm>
              <a:prstGeom prst="rect">
                <a:avLst/>
              </a:prstGeom>
              <a:blipFill rotWithShape="0">
                <a:blip r:embed="rId7"/>
                <a:stretch>
                  <a:fillRect l="-9167" b="-9836"/>
                </a:stretch>
              </a:blipFill>
            </p:spPr>
            <p:txBody>
              <a:bodyPr/>
              <a:lstStyle/>
              <a:p>
                <a:r>
                  <a:rPr lang="zh-CN" altLang="en-US">
                    <a:noFill/>
                  </a:rPr>
                  <a:t> </a:t>
                </a:r>
              </a:p>
            </p:txBody>
          </p:sp>
        </mc:Fallback>
      </mc:AlternateContent>
      <p:sp>
        <p:nvSpPr>
          <p:cNvPr id="212" name="文字方塊 137"/>
          <p:cNvSpPr txBox="1"/>
          <p:nvPr/>
        </p:nvSpPr>
        <p:spPr>
          <a:xfrm>
            <a:off x="924104" y="4598895"/>
            <a:ext cx="2711610" cy="523220"/>
          </a:xfrm>
          <a:prstGeom prst="rect">
            <a:avLst/>
          </a:prstGeom>
          <a:noFill/>
        </p:spPr>
        <p:txBody>
          <a:bodyPr wrap="square" rtlCol="0">
            <a:spAutoFit/>
          </a:bodyPr>
          <a:lstStyle/>
          <a:p>
            <a:pPr eaLnBrk="0" fontAlgn="base" hangingPunct="0">
              <a:spcBef>
                <a:spcPct val="0"/>
              </a:spcBef>
              <a:spcAft>
                <a:spcPct val="0"/>
              </a:spcAft>
            </a:pPr>
            <a:r>
              <a:rPr lang="en-US" altLang="zh-TW" sz="2800" dirty="0">
                <a:solidFill>
                  <a:srgbClr val="2A4A75"/>
                </a:solidFill>
                <a:latin typeface="Arial" panose="020B0604020202020204" pitchFamily="34" charset="0"/>
                <a:ea typeface="华文楷体"/>
                <a:cs typeface="Arial" panose="020B0604020202020204" pitchFamily="34" charset="0"/>
              </a:rPr>
              <a:t>In the end ……</a:t>
            </a:r>
            <a:endParaRPr lang="zh-TW" altLang="en-US" sz="2800" dirty="0">
              <a:solidFill>
                <a:srgbClr val="2A4A75"/>
              </a:solidFill>
              <a:latin typeface="Arial" panose="020B0604020202020204" pitchFamily="34" charset="0"/>
              <a:ea typeface="华文楷体"/>
              <a:cs typeface="Arial" panose="020B0604020202020204" pitchFamily="34" charset="0"/>
            </a:endParaRPr>
          </a:p>
        </p:txBody>
      </p:sp>
      <p:sp>
        <p:nvSpPr>
          <p:cNvPr id="213" name="手繪多邊形: 圖案 139"/>
          <p:cNvSpPr/>
          <p:nvPr/>
        </p:nvSpPr>
        <p:spPr>
          <a:xfrm rot="21442184">
            <a:off x="2877117" y="5047388"/>
            <a:ext cx="1807003" cy="1565670"/>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38100" cap="flat" cmpd="sng" algn="ctr">
            <a:solidFill>
              <a:srgbClr val="FF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cxnSp>
        <p:nvCxnSpPr>
          <p:cNvPr id="214" name="直線單箭頭接點 140"/>
          <p:cNvCxnSpPr>
            <a:cxnSpLocks/>
          </p:cNvCxnSpPr>
          <p:nvPr/>
        </p:nvCxnSpPr>
        <p:spPr>
          <a:xfrm flipV="1">
            <a:off x="3292007" y="5788871"/>
            <a:ext cx="0" cy="312310"/>
          </a:xfrm>
          <a:prstGeom prst="straightConnector1">
            <a:avLst/>
          </a:prstGeom>
          <a:noFill/>
          <a:ln w="38100" cap="flat" cmpd="sng" algn="ctr">
            <a:solidFill>
              <a:srgbClr val="7D3C4A"/>
            </a:solidFill>
            <a:prstDash val="solid"/>
            <a:tailEnd type="triangle"/>
          </a:ln>
          <a:effectLst/>
        </p:spPr>
      </p:cxnSp>
      <p:cxnSp>
        <p:nvCxnSpPr>
          <p:cNvPr id="215" name="直線單箭頭接點 141"/>
          <p:cNvCxnSpPr>
            <a:cxnSpLocks/>
          </p:cNvCxnSpPr>
          <p:nvPr/>
        </p:nvCxnSpPr>
        <p:spPr>
          <a:xfrm flipV="1">
            <a:off x="3471827" y="5321330"/>
            <a:ext cx="0" cy="312310"/>
          </a:xfrm>
          <a:prstGeom prst="straightConnector1">
            <a:avLst/>
          </a:prstGeom>
          <a:noFill/>
          <a:ln w="38100" cap="flat" cmpd="sng" algn="ctr">
            <a:solidFill>
              <a:srgbClr val="7D3C4A"/>
            </a:solidFill>
            <a:prstDash val="solid"/>
            <a:tailEnd type="triangle"/>
          </a:ln>
          <a:effectLst/>
        </p:spPr>
      </p:cxnSp>
      <p:cxnSp>
        <p:nvCxnSpPr>
          <p:cNvPr id="216" name="直線單箭頭接點 142"/>
          <p:cNvCxnSpPr>
            <a:cxnSpLocks/>
          </p:cNvCxnSpPr>
          <p:nvPr/>
        </p:nvCxnSpPr>
        <p:spPr>
          <a:xfrm flipV="1">
            <a:off x="3748910" y="4735944"/>
            <a:ext cx="0" cy="312310"/>
          </a:xfrm>
          <a:prstGeom prst="straightConnector1">
            <a:avLst/>
          </a:prstGeom>
          <a:noFill/>
          <a:ln w="38100" cap="flat" cmpd="sng" algn="ctr">
            <a:solidFill>
              <a:srgbClr val="7D3C4A"/>
            </a:solidFill>
            <a:prstDash val="solid"/>
            <a:tailEnd type="triangle"/>
          </a:ln>
          <a:effectLst/>
        </p:spPr>
      </p:cxnSp>
      <p:cxnSp>
        <p:nvCxnSpPr>
          <p:cNvPr id="217" name="直線單箭頭接點 143"/>
          <p:cNvCxnSpPr>
            <a:cxnSpLocks/>
          </p:cNvCxnSpPr>
          <p:nvPr/>
        </p:nvCxnSpPr>
        <p:spPr>
          <a:xfrm flipV="1">
            <a:off x="4113883" y="5260856"/>
            <a:ext cx="0" cy="312310"/>
          </a:xfrm>
          <a:prstGeom prst="straightConnector1">
            <a:avLst/>
          </a:prstGeom>
          <a:noFill/>
          <a:ln w="38100" cap="flat" cmpd="sng" algn="ctr">
            <a:solidFill>
              <a:srgbClr val="7D3C4A"/>
            </a:solidFill>
            <a:prstDash val="solid"/>
            <a:tailEnd type="triangle"/>
          </a:ln>
          <a:effectLst/>
        </p:spPr>
      </p:cxnSp>
      <p:cxnSp>
        <p:nvCxnSpPr>
          <p:cNvPr id="218" name="直線單箭頭接點 144"/>
          <p:cNvCxnSpPr>
            <a:cxnSpLocks/>
          </p:cNvCxnSpPr>
          <p:nvPr/>
        </p:nvCxnSpPr>
        <p:spPr>
          <a:xfrm flipV="1">
            <a:off x="4303427" y="5633640"/>
            <a:ext cx="0" cy="312310"/>
          </a:xfrm>
          <a:prstGeom prst="straightConnector1">
            <a:avLst/>
          </a:prstGeom>
          <a:noFill/>
          <a:ln w="38100" cap="flat" cmpd="sng" algn="ctr">
            <a:solidFill>
              <a:srgbClr val="7D3C4A"/>
            </a:solidFill>
            <a:prstDash val="solid"/>
            <a:tailEnd type="triangle"/>
          </a:ln>
          <a:effectLst/>
        </p:spPr>
      </p:cxnSp>
      <p:cxnSp>
        <p:nvCxnSpPr>
          <p:cNvPr id="219" name="直線單箭頭接點 145"/>
          <p:cNvCxnSpPr>
            <a:cxnSpLocks/>
          </p:cNvCxnSpPr>
          <p:nvPr/>
        </p:nvCxnSpPr>
        <p:spPr>
          <a:xfrm>
            <a:off x="4303427" y="5337950"/>
            <a:ext cx="0" cy="270064"/>
          </a:xfrm>
          <a:prstGeom prst="straightConnector1">
            <a:avLst/>
          </a:prstGeom>
          <a:noFill/>
          <a:ln w="38100" cap="flat" cmpd="sng" algn="ctr">
            <a:solidFill>
              <a:srgbClr val="0000FF"/>
            </a:solidFill>
            <a:prstDash val="solid"/>
            <a:tailEnd type="triangle"/>
          </a:ln>
          <a:effectLst/>
        </p:spPr>
      </p:cxnSp>
      <p:cxnSp>
        <p:nvCxnSpPr>
          <p:cNvPr id="220" name="直線單箭頭接點 146"/>
          <p:cNvCxnSpPr>
            <a:cxnSpLocks/>
          </p:cNvCxnSpPr>
          <p:nvPr/>
        </p:nvCxnSpPr>
        <p:spPr>
          <a:xfrm>
            <a:off x="4131850" y="4948576"/>
            <a:ext cx="0" cy="270064"/>
          </a:xfrm>
          <a:prstGeom prst="straightConnector1">
            <a:avLst/>
          </a:prstGeom>
          <a:noFill/>
          <a:ln w="38100" cap="flat" cmpd="sng" algn="ctr">
            <a:solidFill>
              <a:srgbClr val="0000FF"/>
            </a:solidFill>
            <a:prstDash val="solid"/>
            <a:tailEnd type="triangle"/>
          </a:ln>
          <a:effectLst/>
        </p:spPr>
      </p:cxnSp>
      <p:cxnSp>
        <p:nvCxnSpPr>
          <p:cNvPr id="221" name="直線單箭頭接點 147"/>
          <p:cNvCxnSpPr>
            <a:cxnSpLocks/>
          </p:cNvCxnSpPr>
          <p:nvPr/>
        </p:nvCxnSpPr>
        <p:spPr>
          <a:xfrm>
            <a:off x="3735367" y="4477449"/>
            <a:ext cx="0" cy="270064"/>
          </a:xfrm>
          <a:prstGeom prst="straightConnector1">
            <a:avLst/>
          </a:prstGeom>
          <a:noFill/>
          <a:ln w="38100" cap="flat" cmpd="sng" algn="ctr">
            <a:solidFill>
              <a:srgbClr val="0000FF"/>
            </a:solidFill>
            <a:prstDash val="solid"/>
            <a:tailEnd type="triangle"/>
          </a:ln>
          <a:effectLst/>
        </p:spPr>
      </p:cxnSp>
      <p:cxnSp>
        <p:nvCxnSpPr>
          <p:cNvPr id="222" name="直線單箭頭接點 148"/>
          <p:cNvCxnSpPr>
            <a:cxnSpLocks/>
          </p:cNvCxnSpPr>
          <p:nvPr/>
        </p:nvCxnSpPr>
        <p:spPr>
          <a:xfrm>
            <a:off x="3279836" y="5554944"/>
            <a:ext cx="0" cy="270064"/>
          </a:xfrm>
          <a:prstGeom prst="straightConnector1">
            <a:avLst/>
          </a:prstGeom>
          <a:noFill/>
          <a:ln w="38100" cap="flat" cmpd="sng" algn="ctr">
            <a:solidFill>
              <a:srgbClr val="0000FF"/>
            </a:solidFill>
            <a:prstDash val="solid"/>
            <a:tailEnd type="triangle"/>
          </a:ln>
          <a:effectLst/>
        </p:spPr>
      </p:cxnSp>
      <p:cxnSp>
        <p:nvCxnSpPr>
          <p:cNvPr id="223" name="直線單箭頭接點 149"/>
          <p:cNvCxnSpPr>
            <a:cxnSpLocks/>
          </p:cNvCxnSpPr>
          <p:nvPr/>
        </p:nvCxnSpPr>
        <p:spPr>
          <a:xfrm>
            <a:off x="3471827" y="5067886"/>
            <a:ext cx="0" cy="270064"/>
          </a:xfrm>
          <a:prstGeom prst="straightConnector1">
            <a:avLst/>
          </a:prstGeom>
          <a:noFill/>
          <a:ln w="38100" cap="flat" cmpd="sng" algn="ctr">
            <a:solidFill>
              <a:srgbClr val="0000FF"/>
            </a:solidFill>
            <a:prstDash val="solid"/>
            <a:tailEnd type="triangle"/>
          </a:ln>
          <a:effectLst/>
        </p:spPr>
      </p:cxnSp>
      <p:grpSp>
        <p:nvGrpSpPr>
          <p:cNvPr id="224" name="群組 60">
            <a:extLst>
              <a:ext uri="{FF2B5EF4-FFF2-40B4-BE49-F238E27FC236}">
                <a16:creationId xmlns="" xmlns:a16="http://schemas.microsoft.com/office/drawing/2014/main" id="{19523A93-2E7D-4E71-BF16-150DAE99D42A}"/>
              </a:ext>
            </a:extLst>
          </p:cNvPr>
          <p:cNvGrpSpPr/>
          <p:nvPr/>
        </p:nvGrpSpPr>
        <p:grpSpPr>
          <a:xfrm>
            <a:off x="1940932" y="2936514"/>
            <a:ext cx="2605095" cy="1471465"/>
            <a:chOff x="866819" y="2015309"/>
            <a:chExt cx="2251590" cy="1471465"/>
          </a:xfrm>
        </p:grpSpPr>
        <p:grpSp>
          <p:nvGrpSpPr>
            <p:cNvPr id="225" name="群組 29">
              <a:extLst>
                <a:ext uri="{FF2B5EF4-FFF2-40B4-BE49-F238E27FC236}">
                  <a16:creationId xmlns="" xmlns:a16="http://schemas.microsoft.com/office/drawing/2014/main" id="{026B9392-43D1-4923-A7A3-AC561E389203}"/>
                </a:ext>
              </a:extLst>
            </p:cNvPr>
            <p:cNvGrpSpPr/>
            <p:nvPr/>
          </p:nvGrpSpPr>
          <p:grpSpPr>
            <a:xfrm>
              <a:off x="1479134" y="2134433"/>
              <a:ext cx="1539969" cy="1352341"/>
              <a:chOff x="1080222" y="2110962"/>
              <a:chExt cx="1539969" cy="1352341"/>
            </a:xfrm>
          </p:grpSpPr>
          <p:sp>
            <p:nvSpPr>
              <p:cNvPr id="229" name="文字方塊 28">
                <a:extLst>
                  <a:ext uri="{FF2B5EF4-FFF2-40B4-BE49-F238E27FC236}">
                    <a16:creationId xmlns="" xmlns:a16="http://schemas.microsoft.com/office/drawing/2014/main" id="{128AF752-6048-4D41-AA88-29AB1185E495}"/>
                  </a:ext>
                </a:extLst>
              </p:cNvPr>
              <p:cNvSpPr txBox="1"/>
              <p:nvPr/>
            </p:nvSpPr>
            <p:spPr>
              <a:xfrm>
                <a:off x="1093017" y="2110962"/>
                <a:ext cx="1324741" cy="461665"/>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real</a:t>
                </a:r>
                <a:endParaRPr kumimoji="0" lang="zh-TW" altLang="en-US" sz="24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sp>
            <p:nvSpPr>
              <p:cNvPr id="230" name="文字方塊 114">
                <a:extLst>
                  <a:ext uri="{FF2B5EF4-FFF2-40B4-BE49-F238E27FC236}">
                    <a16:creationId xmlns="" xmlns:a16="http://schemas.microsoft.com/office/drawing/2014/main" id="{B25C2452-B5B4-4103-85D5-79E0054BFC07}"/>
                  </a:ext>
                </a:extLst>
              </p:cNvPr>
              <p:cNvSpPr txBox="1"/>
              <p:nvPr/>
            </p:nvSpPr>
            <p:spPr>
              <a:xfrm>
                <a:off x="1080222" y="2632306"/>
                <a:ext cx="1539969" cy="830997"/>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24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generated</a:t>
                </a:r>
                <a:endParaRPr kumimoji="0" lang="zh-TW" altLang="en-US" sz="24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grpSp>
        <p:sp>
          <p:nvSpPr>
            <p:cNvPr id="226" name="矩形 225">
              <a:extLst>
                <a:ext uri="{FF2B5EF4-FFF2-40B4-BE49-F238E27FC236}">
                  <a16:creationId xmlns="" xmlns:a16="http://schemas.microsoft.com/office/drawing/2014/main" id="{B4B060FF-1403-462D-91DF-2F91C6DF5BA4}"/>
                </a:ext>
              </a:extLst>
            </p:cNvPr>
            <p:cNvSpPr/>
            <p:nvPr/>
          </p:nvSpPr>
          <p:spPr>
            <a:xfrm>
              <a:off x="866819" y="2015309"/>
              <a:ext cx="2251590" cy="1234010"/>
            </a:xfrm>
            <a:prstGeom prst="rect">
              <a:avLst/>
            </a:prstGeom>
            <a:noFill/>
            <a:ln w="38100" cap="flat" cmpd="sng" algn="ctr">
              <a:solidFill>
                <a:srgbClr val="2A4A75"/>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grpSp>
      <p:sp>
        <p:nvSpPr>
          <p:cNvPr id="3" name="矩形 2"/>
          <p:cNvSpPr/>
          <p:nvPr/>
        </p:nvSpPr>
        <p:spPr>
          <a:xfrm>
            <a:off x="1770578" y="2281013"/>
            <a:ext cx="1415772" cy="461665"/>
          </a:xfrm>
          <a:prstGeom prst="rect">
            <a:avLst/>
          </a:prstGeom>
        </p:spPr>
        <p:txBody>
          <a:bodyPr wrap="none">
            <a:spAutoFit/>
          </a:bodyPr>
          <a:lstStyle/>
          <a:p>
            <a:pPr lvl="0" fontAlgn="base">
              <a:spcBef>
                <a:spcPct val="0"/>
              </a:spcBef>
              <a:spcAft>
                <a:spcPct val="0"/>
              </a:spcAft>
              <a:defRPr/>
            </a:pPr>
            <a:r>
              <a:rPr lang="zh-CN" altLang="en-US" sz="2400" dirty="0">
                <a:solidFill>
                  <a:srgbClr val="2A4A75"/>
                </a:solidFill>
                <a:latin typeface="Helvetica"/>
                <a:ea typeface="微软雅黑"/>
              </a:rPr>
              <a:t>数据分布</a:t>
            </a:r>
            <a:endParaRPr lang="zh-TW" altLang="en-US" sz="2400" dirty="0">
              <a:solidFill>
                <a:srgbClr val="2A4A75"/>
              </a:solidFill>
              <a:latin typeface="Helvetica"/>
              <a:ea typeface="微软雅黑"/>
            </a:endParaRPr>
          </a:p>
        </p:txBody>
      </p:sp>
      <p:sp>
        <p:nvSpPr>
          <p:cNvPr id="231" name="橢圓 99"/>
          <p:cNvSpPr/>
          <p:nvPr/>
        </p:nvSpPr>
        <p:spPr>
          <a:xfrm>
            <a:off x="2237158" y="3728557"/>
            <a:ext cx="268922" cy="268922"/>
          </a:xfrm>
          <a:prstGeom prst="ellipse">
            <a:avLst/>
          </a:prstGeom>
          <a:solidFill>
            <a:srgbClr val="0000FF"/>
          </a:solidFill>
          <a:ln w="19050" cap="flat" cmpd="sng" algn="ctr">
            <a:solidFill>
              <a:srgbClr val="0000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
        <p:nvSpPr>
          <p:cNvPr id="232" name="橢圓 92"/>
          <p:cNvSpPr/>
          <p:nvPr/>
        </p:nvSpPr>
        <p:spPr>
          <a:xfrm>
            <a:off x="2249151" y="3184889"/>
            <a:ext cx="259429" cy="259429"/>
          </a:xfrm>
          <a:prstGeom prst="ellipse">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Times New Roman"/>
              <a:ea typeface="华文楷体"/>
            </a:endParaRPr>
          </a:p>
        </p:txBody>
      </p:sp>
    </p:spTree>
    <p:extLst>
      <p:ext uri="{BB962C8B-B14F-4D97-AF65-F5344CB8AC3E}">
        <p14:creationId xmlns:p14="http://schemas.microsoft.com/office/powerpoint/2010/main" val="42367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8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8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8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8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9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9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9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9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9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9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0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1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14"/>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15"/>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16"/>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1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1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1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2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21"/>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2"/>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3"/>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3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animBg="1"/>
      <p:bldP spid="146" grpId="0" animBg="1"/>
      <p:bldP spid="147" grpId="0" animBg="1"/>
      <p:bldP spid="148" grpId="0" animBg="1"/>
      <p:bldP spid="149" grpId="0" animBg="1"/>
      <p:bldP spid="150" grpId="0" animBg="1"/>
      <p:bldP spid="151" grpId="0" animBg="1"/>
      <p:bldP spid="159" grpId="0"/>
      <p:bldP spid="160"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p:bldP spid="185" grpId="0" animBg="1"/>
      <p:bldP spid="211" grpId="0"/>
      <p:bldP spid="212" grpId="0"/>
      <p:bldP spid="213" grpId="0" animBg="1"/>
      <p:bldP spid="231" grpId="0" animBg="1"/>
      <p:bldP spid="2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5.1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生成模型概述</a:t>
            </a:r>
          </a:p>
        </p:txBody>
      </p:sp>
      <p:sp>
        <p:nvSpPr>
          <p:cNvPr id="3" name="矩形 2"/>
          <p:cNvSpPr/>
          <p:nvPr/>
        </p:nvSpPr>
        <p:spPr>
          <a:xfrm>
            <a:off x="1258956" y="1803392"/>
            <a:ext cx="9526420" cy="4178067"/>
          </a:xfrm>
          <a:prstGeom prst="rect">
            <a:avLst/>
          </a:prstGeom>
        </p:spPr>
        <p:txBody>
          <a:bodyPr wrap="square">
            <a:spAutoFit/>
          </a:bodyPr>
          <a:lstStyle/>
          <a:p>
            <a:pPr marL="153591" lvl="0" indent="-153591" fontAlgn="base">
              <a:spcBef>
                <a:spcPts val="338"/>
              </a:spcBef>
              <a:spcAft>
                <a:spcPct val="0"/>
              </a:spcAft>
              <a:buClr>
                <a:srgbClr val="1C314E"/>
              </a:buClr>
              <a:buSzPct val="76000"/>
              <a:buFont typeface="Wingdings 3" panose="05040102010807070707" pitchFamily="18" charset="2"/>
              <a:buChar char=""/>
              <a:defRPr/>
            </a:pPr>
            <a:r>
              <a:rPr lang="zh-CN" altLang="en-US" sz="2800" dirty="0">
                <a:solidFill>
                  <a:srgbClr val="AD470F"/>
                </a:solidFill>
                <a:latin typeface="Times New Roman"/>
                <a:ea typeface="华文楷体"/>
                <a:cs typeface="Arial" panose="020B0604020202020204" pitchFamily="34" charset="0"/>
              </a:rPr>
              <a:t>判别式模型</a:t>
            </a:r>
            <a:r>
              <a:rPr lang="zh-CN" altLang="en-US" sz="2800" dirty="0" smtClean="0">
                <a:solidFill>
                  <a:srgbClr val="AD470F"/>
                </a:solidFill>
                <a:latin typeface="Times New Roman"/>
                <a:ea typeface="华文楷体"/>
                <a:cs typeface="Arial" panose="020B0604020202020204" pitchFamily="34" charset="0"/>
              </a:rPr>
              <a:t>：</a:t>
            </a:r>
            <a:endParaRPr lang="zh-CN" altLang="en-US" sz="2800" dirty="0">
              <a:solidFill>
                <a:srgbClr val="AD470F"/>
              </a:solidFill>
              <a:latin typeface="Times New Roman"/>
              <a:ea typeface="华文楷体"/>
              <a:cs typeface="Arial" panose="020B0604020202020204" pitchFamily="34" charset="0"/>
            </a:endParaRPr>
          </a:p>
          <a:p>
            <a:pPr marL="308075" lvl="1" indent="-153591" fontAlgn="base">
              <a:spcBef>
                <a:spcPts val="281"/>
              </a:spcBef>
              <a:spcAft>
                <a:spcPct val="0"/>
              </a:spcAft>
              <a:buClr>
                <a:srgbClr val="EB641B"/>
              </a:buClr>
              <a:buSzPct val="76000"/>
              <a:buFont typeface="Wingdings 3" panose="05040102010807070707" pitchFamily="18" charset="2"/>
              <a:buChar char=""/>
              <a:defRPr/>
            </a:pPr>
            <a:r>
              <a:rPr lang="zh-CN" altLang="en-US" sz="2400" dirty="0">
                <a:solidFill>
                  <a:srgbClr val="2A4A75"/>
                </a:solidFill>
                <a:latin typeface="Times New Roman"/>
                <a:ea typeface="华文楷体"/>
              </a:rPr>
              <a:t>已知观察</a:t>
            </a:r>
            <a:r>
              <a:rPr lang="zh-CN" altLang="en-US" sz="2400" dirty="0" smtClean="0">
                <a:solidFill>
                  <a:srgbClr val="2A4A75"/>
                </a:solidFill>
                <a:latin typeface="Times New Roman"/>
                <a:ea typeface="华文楷体"/>
              </a:rPr>
              <a:t>变量</a:t>
            </a:r>
            <a:r>
              <a:rPr lang="en-US" altLang="zh-CN" sz="2400" dirty="0" smtClean="0">
                <a:solidFill>
                  <a:srgbClr val="2A4A75"/>
                </a:solidFill>
                <a:latin typeface="Times New Roman"/>
                <a:ea typeface="华文楷体"/>
              </a:rPr>
              <a:t>x</a:t>
            </a:r>
            <a:r>
              <a:rPr lang="zh-CN" altLang="en-US" sz="2400" dirty="0" smtClean="0">
                <a:solidFill>
                  <a:srgbClr val="2A4A75"/>
                </a:solidFill>
                <a:latin typeface="Times New Roman"/>
                <a:ea typeface="华文楷体"/>
              </a:rPr>
              <a:t>和</a:t>
            </a:r>
            <a:r>
              <a:rPr lang="zh-CN" altLang="en-US" sz="2400" dirty="0">
                <a:solidFill>
                  <a:srgbClr val="2A4A75"/>
                </a:solidFill>
                <a:latin typeface="Times New Roman"/>
                <a:ea typeface="华文楷体"/>
              </a:rPr>
              <a:t>隐含</a:t>
            </a:r>
            <a:r>
              <a:rPr lang="zh-CN" altLang="en-US" sz="2400" dirty="0" smtClean="0">
                <a:solidFill>
                  <a:srgbClr val="2A4A75"/>
                </a:solidFill>
                <a:latin typeface="Times New Roman"/>
                <a:ea typeface="华文楷体"/>
              </a:rPr>
              <a:t>变量</a:t>
            </a:r>
            <a:r>
              <a:rPr lang="en-US" altLang="zh-CN" sz="2400" dirty="0" smtClean="0">
                <a:solidFill>
                  <a:srgbClr val="2A4A75"/>
                </a:solidFill>
                <a:latin typeface="Times New Roman"/>
                <a:ea typeface="华文楷体"/>
              </a:rPr>
              <a:t>y</a:t>
            </a:r>
            <a:r>
              <a:rPr lang="zh-CN" altLang="en-US" sz="2400" dirty="0" smtClean="0">
                <a:solidFill>
                  <a:srgbClr val="2A4A75"/>
                </a:solidFill>
                <a:latin typeface="Times New Roman"/>
                <a:ea typeface="华文楷体"/>
              </a:rPr>
              <a:t>， </a:t>
            </a:r>
            <a:r>
              <a:rPr lang="zh-CN" altLang="en-US" sz="2400" dirty="0">
                <a:solidFill>
                  <a:srgbClr val="2A4A75"/>
                </a:solidFill>
                <a:latin typeface="Times New Roman"/>
                <a:ea typeface="华文楷体"/>
              </a:rPr>
              <a:t>它对</a:t>
            </a:r>
            <a:r>
              <a:rPr lang="en-US" altLang="zh-CN" sz="2400" dirty="0" smtClean="0">
                <a:solidFill>
                  <a:srgbClr val="2A4A75"/>
                </a:solidFill>
                <a:latin typeface="Times New Roman"/>
                <a:ea typeface="华文楷体"/>
              </a:rPr>
              <a:t>p(</a:t>
            </a:r>
            <a:r>
              <a:rPr lang="en-US" altLang="zh-CN" sz="2400" dirty="0" err="1" smtClean="0">
                <a:solidFill>
                  <a:srgbClr val="2A4A75"/>
                </a:solidFill>
                <a:latin typeface="Times New Roman"/>
                <a:ea typeface="华文楷体"/>
              </a:rPr>
              <a:t>y|x</a:t>
            </a:r>
            <a:r>
              <a:rPr lang="en-US" altLang="zh-CN" sz="2400" dirty="0" smtClean="0">
                <a:solidFill>
                  <a:srgbClr val="2A4A75"/>
                </a:solidFill>
                <a:latin typeface="Times New Roman"/>
                <a:ea typeface="华文楷体"/>
              </a:rPr>
              <a:t>)</a:t>
            </a:r>
            <a:r>
              <a:rPr lang="zh-CN" altLang="en-US" sz="2400" dirty="0">
                <a:solidFill>
                  <a:srgbClr val="2A4A75"/>
                </a:solidFill>
                <a:latin typeface="Times New Roman"/>
                <a:ea typeface="华文楷体"/>
              </a:rPr>
              <a:t>进行建模，它根据输入的观察</a:t>
            </a:r>
            <a:r>
              <a:rPr lang="zh-CN" altLang="en-US" sz="2400" dirty="0" smtClean="0">
                <a:solidFill>
                  <a:srgbClr val="2A4A75"/>
                </a:solidFill>
                <a:latin typeface="Times New Roman"/>
                <a:ea typeface="华文楷体"/>
              </a:rPr>
              <a:t>变量</a:t>
            </a:r>
            <a:r>
              <a:rPr lang="en-US" altLang="zh-CN" sz="2400" dirty="0">
                <a:solidFill>
                  <a:srgbClr val="2A4A75"/>
                </a:solidFill>
                <a:latin typeface="Times New Roman"/>
                <a:ea typeface="华文楷体"/>
              </a:rPr>
              <a:t>x</a:t>
            </a:r>
            <a:r>
              <a:rPr lang="zh-CN" altLang="en-US" sz="2400" dirty="0">
                <a:solidFill>
                  <a:srgbClr val="2A4A75"/>
                </a:solidFill>
                <a:latin typeface="Times New Roman"/>
                <a:ea typeface="华文楷体"/>
              </a:rPr>
              <a:t>得到隐含</a:t>
            </a:r>
            <a:r>
              <a:rPr lang="zh-CN" altLang="en-US" sz="2400" dirty="0" smtClean="0">
                <a:solidFill>
                  <a:srgbClr val="2A4A75"/>
                </a:solidFill>
                <a:latin typeface="Times New Roman"/>
                <a:ea typeface="华文楷体"/>
              </a:rPr>
              <a:t>变量</a:t>
            </a:r>
            <a:r>
              <a:rPr lang="en-US" altLang="zh-CN" sz="2400" dirty="0" smtClean="0">
                <a:solidFill>
                  <a:srgbClr val="2A4A75"/>
                </a:solidFill>
                <a:latin typeface="Times New Roman"/>
                <a:ea typeface="华文楷体"/>
              </a:rPr>
              <a:t>y</a:t>
            </a:r>
            <a:r>
              <a:rPr lang="zh-CN" altLang="en-US" sz="2400" dirty="0" smtClean="0">
                <a:solidFill>
                  <a:srgbClr val="2A4A75"/>
                </a:solidFill>
                <a:latin typeface="Times New Roman"/>
                <a:ea typeface="华文楷体"/>
              </a:rPr>
              <a:t>出现</a:t>
            </a:r>
            <a:r>
              <a:rPr lang="zh-CN" altLang="en-US" sz="2400" dirty="0">
                <a:solidFill>
                  <a:srgbClr val="2A4A75"/>
                </a:solidFill>
                <a:latin typeface="Times New Roman"/>
                <a:ea typeface="华文楷体"/>
              </a:rPr>
              <a:t>的</a:t>
            </a:r>
            <a:r>
              <a:rPr lang="zh-CN" altLang="en-US" sz="2400" dirty="0" smtClean="0">
                <a:solidFill>
                  <a:srgbClr val="2A4A75"/>
                </a:solidFill>
                <a:latin typeface="Times New Roman"/>
                <a:ea typeface="华文楷体"/>
              </a:rPr>
              <a:t>可能性；</a:t>
            </a:r>
            <a:endParaRPr lang="en-US" altLang="zh-CN" sz="2400" dirty="0" smtClean="0">
              <a:solidFill>
                <a:srgbClr val="2A4A75"/>
              </a:solidFill>
              <a:latin typeface="Times New Roman"/>
              <a:ea typeface="华文楷体"/>
            </a:endParaRPr>
          </a:p>
          <a:p>
            <a:pPr marL="308075" lvl="1" indent="-153591" fontAlgn="base">
              <a:spcBef>
                <a:spcPts val="281"/>
              </a:spcBef>
              <a:spcAft>
                <a:spcPct val="0"/>
              </a:spcAft>
              <a:buClr>
                <a:srgbClr val="EB641B"/>
              </a:buClr>
              <a:buSzPct val="76000"/>
              <a:buFont typeface="Wingdings 3" panose="05040102010807070707" pitchFamily="18" charset="2"/>
              <a:buChar char=""/>
              <a:defRPr/>
            </a:pPr>
            <a:r>
              <a:rPr lang="zh-CN" altLang="en-US" sz="2400" dirty="0" smtClean="0">
                <a:solidFill>
                  <a:srgbClr val="2A4A75"/>
                </a:solidFill>
                <a:latin typeface="Times New Roman"/>
                <a:ea typeface="华文楷体"/>
              </a:rPr>
              <a:t>根据</a:t>
            </a:r>
            <a:r>
              <a:rPr lang="zh-CN" altLang="en-US" sz="2400" dirty="0">
                <a:solidFill>
                  <a:srgbClr val="2A4A75"/>
                </a:solidFill>
                <a:latin typeface="Times New Roman"/>
                <a:ea typeface="华文楷体"/>
              </a:rPr>
              <a:t>原始图像推测图像具备的一些性质，</a:t>
            </a:r>
            <a:r>
              <a:rPr lang="zh-CN" altLang="en-US" sz="2400" dirty="0" smtClean="0">
                <a:solidFill>
                  <a:srgbClr val="2A4A75"/>
                </a:solidFill>
                <a:latin typeface="Times New Roman"/>
                <a:ea typeface="华文楷体"/>
              </a:rPr>
              <a:t>例如根据</a:t>
            </a:r>
            <a:r>
              <a:rPr lang="zh-CN" altLang="en-US" sz="2400" dirty="0">
                <a:solidFill>
                  <a:srgbClr val="2A4A75"/>
                </a:solidFill>
                <a:latin typeface="Times New Roman"/>
                <a:ea typeface="华文楷体"/>
              </a:rPr>
              <a:t>数字图像推测</a:t>
            </a:r>
            <a:r>
              <a:rPr lang="zh-CN" altLang="en-US" sz="2400" dirty="0" smtClean="0">
                <a:solidFill>
                  <a:srgbClr val="2A4A75"/>
                </a:solidFill>
                <a:latin typeface="Times New Roman"/>
                <a:ea typeface="华文楷体"/>
              </a:rPr>
              <a:t>数字是什么等。</a:t>
            </a:r>
            <a:endParaRPr lang="en-US" altLang="zh-CN" sz="2400" dirty="0" smtClean="0">
              <a:solidFill>
                <a:srgbClr val="2A4A75"/>
              </a:solidFill>
              <a:latin typeface="Times New Roman"/>
              <a:ea typeface="华文楷体"/>
            </a:endParaRPr>
          </a:p>
          <a:p>
            <a:pPr marL="308075" lvl="1" indent="-153591" fontAlgn="base">
              <a:spcBef>
                <a:spcPts val="281"/>
              </a:spcBef>
              <a:spcAft>
                <a:spcPct val="0"/>
              </a:spcAft>
              <a:buClr>
                <a:srgbClr val="EB641B"/>
              </a:buClr>
              <a:buSzPct val="76000"/>
              <a:buFont typeface="Wingdings 3" panose="05040102010807070707" pitchFamily="18" charset="2"/>
              <a:buChar char=""/>
              <a:defRPr/>
            </a:pPr>
            <a:endParaRPr lang="zh-CN" altLang="en-US" sz="2400" dirty="0">
              <a:solidFill>
                <a:srgbClr val="2A4A75"/>
              </a:solidFill>
              <a:latin typeface="Times New Roman"/>
              <a:ea typeface="华文楷体"/>
            </a:endParaRPr>
          </a:p>
          <a:p>
            <a:pPr marL="153591" lvl="0" indent="-153591" fontAlgn="base">
              <a:spcBef>
                <a:spcPts val="338"/>
              </a:spcBef>
              <a:spcAft>
                <a:spcPct val="0"/>
              </a:spcAft>
              <a:buClr>
                <a:srgbClr val="1C314E"/>
              </a:buClr>
              <a:buSzPct val="76000"/>
              <a:buFont typeface="Wingdings 3" panose="05040102010807070707" pitchFamily="18" charset="2"/>
              <a:buChar char=""/>
              <a:defRPr/>
            </a:pPr>
            <a:r>
              <a:rPr lang="zh-CN" altLang="en-US" sz="2800" dirty="0">
                <a:solidFill>
                  <a:srgbClr val="AD470F"/>
                </a:solidFill>
                <a:latin typeface="Times New Roman"/>
                <a:ea typeface="华文楷体"/>
                <a:cs typeface="Arial" panose="020B0604020202020204" pitchFamily="34" charset="0"/>
              </a:rPr>
              <a:t>生成式模型：</a:t>
            </a:r>
          </a:p>
          <a:p>
            <a:pPr marL="308075" lvl="1" indent="-153591" fontAlgn="base">
              <a:spcBef>
                <a:spcPts val="281"/>
              </a:spcBef>
              <a:spcAft>
                <a:spcPct val="0"/>
              </a:spcAft>
              <a:buClr>
                <a:srgbClr val="EB641B"/>
              </a:buClr>
              <a:buSzPct val="76000"/>
              <a:buFont typeface="Wingdings 3" panose="05040102010807070707" pitchFamily="18" charset="2"/>
              <a:buChar char=""/>
              <a:defRPr/>
            </a:pPr>
            <a:r>
              <a:rPr lang="zh-CN" altLang="en-US" sz="2400" dirty="0">
                <a:solidFill>
                  <a:srgbClr val="2A4A75"/>
                </a:solidFill>
                <a:latin typeface="Times New Roman"/>
                <a:ea typeface="华文楷体"/>
              </a:rPr>
              <a:t>它对</a:t>
            </a:r>
            <a:r>
              <a:rPr lang="en-US" altLang="zh-CN" sz="2400" dirty="0" smtClean="0">
                <a:solidFill>
                  <a:srgbClr val="2A4A75"/>
                </a:solidFill>
                <a:latin typeface="Times New Roman"/>
                <a:ea typeface="华文楷体"/>
              </a:rPr>
              <a:t>p(</a:t>
            </a:r>
            <a:r>
              <a:rPr lang="en-US" altLang="zh-CN" sz="2400" dirty="0" err="1" smtClean="0">
                <a:solidFill>
                  <a:srgbClr val="2A4A75"/>
                </a:solidFill>
                <a:latin typeface="Times New Roman"/>
                <a:ea typeface="华文楷体"/>
              </a:rPr>
              <a:t>x|y</a:t>
            </a:r>
            <a:r>
              <a:rPr lang="en-US" altLang="zh-CN" sz="2400" dirty="0" smtClean="0">
                <a:solidFill>
                  <a:srgbClr val="2A4A75"/>
                </a:solidFill>
                <a:latin typeface="Times New Roman"/>
                <a:ea typeface="华文楷体"/>
              </a:rPr>
              <a:t>)</a:t>
            </a:r>
            <a:r>
              <a:rPr lang="zh-CN" altLang="en-US" sz="2400" dirty="0">
                <a:solidFill>
                  <a:srgbClr val="2A4A75"/>
                </a:solidFill>
                <a:latin typeface="Times New Roman"/>
                <a:ea typeface="华文楷体"/>
              </a:rPr>
              <a:t>进行建模</a:t>
            </a:r>
            <a:r>
              <a:rPr lang="zh-CN" altLang="en-US" sz="2400" dirty="0" smtClean="0">
                <a:solidFill>
                  <a:srgbClr val="2A4A75"/>
                </a:solidFill>
                <a:latin typeface="Times New Roman"/>
                <a:ea typeface="华文楷体"/>
              </a:rPr>
              <a:t>，输入</a:t>
            </a:r>
            <a:r>
              <a:rPr lang="zh-CN" altLang="en-US" sz="2400" dirty="0">
                <a:solidFill>
                  <a:srgbClr val="2A4A75"/>
                </a:solidFill>
                <a:latin typeface="Times New Roman"/>
                <a:ea typeface="华文楷体"/>
              </a:rPr>
              <a:t>是</a:t>
            </a:r>
            <a:r>
              <a:rPr lang="zh-CN" altLang="en-US" sz="2400" dirty="0" smtClean="0">
                <a:solidFill>
                  <a:srgbClr val="2A4A75"/>
                </a:solidFill>
                <a:latin typeface="Times New Roman"/>
                <a:ea typeface="华文楷体"/>
              </a:rPr>
              <a:t>隐变</a:t>
            </a:r>
            <a:r>
              <a:rPr lang="zh-CN" altLang="en-US" sz="2400" dirty="0">
                <a:solidFill>
                  <a:srgbClr val="2A4A75"/>
                </a:solidFill>
                <a:latin typeface="Times New Roman"/>
                <a:ea typeface="华文楷体"/>
              </a:rPr>
              <a:t>量，输出是观察变量的</a:t>
            </a:r>
            <a:r>
              <a:rPr lang="zh-CN" altLang="en-US" sz="2400" dirty="0" smtClean="0">
                <a:solidFill>
                  <a:srgbClr val="2A4A75"/>
                </a:solidFill>
                <a:latin typeface="Times New Roman"/>
                <a:ea typeface="华文楷体"/>
              </a:rPr>
              <a:t>概率；</a:t>
            </a:r>
            <a:endParaRPr lang="zh-CN" altLang="en-US" sz="2400" dirty="0">
              <a:solidFill>
                <a:srgbClr val="2A4A75"/>
              </a:solidFill>
              <a:latin typeface="Times New Roman"/>
              <a:ea typeface="华文楷体"/>
            </a:endParaRPr>
          </a:p>
          <a:p>
            <a:pPr marL="308075" lvl="1" indent="-153591" fontAlgn="base">
              <a:spcBef>
                <a:spcPts val="281"/>
              </a:spcBef>
              <a:spcAft>
                <a:spcPct val="0"/>
              </a:spcAft>
              <a:buClr>
                <a:srgbClr val="EB641B"/>
              </a:buClr>
              <a:buSzPct val="76000"/>
              <a:buFont typeface="Wingdings 3" panose="05040102010807070707" pitchFamily="18" charset="2"/>
              <a:buChar char=""/>
              <a:defRPr/>
            </a:pPr>
            <a:r>
              <a:rPr lang="zh-CN" altLang="en-US" sz="2400" dirty="0">
                <a:solidFill>
                  <a:srgbClr val="2A4A75"/>
                </a:solidFill>
                <a:latin typeface="Times New Roman"/>
                <a:ea typeface="华文楷体"/>
              </a:rPr>
              <a:t>通常给出的输入是图像具备的性质，而输出是 性质对应的图像。</a:t>
            </a:r>
          </a:p>
          <a:p>
            <a:pPr marL="308075" lvl="1" indent="-153591" fontAlgn="base">
              <a:spcBef>
                <a:spcPts val="281"/>
              </a:spcBef>
              <a:spcAft>
                <a:spcPct val="0"/>
              </a:spcAft>
              <a:buClr>
                <a:srgbClr val="EB641B"/>
              </a:buClr>
              <a:buSzPct val="76000"/>
              <a:buFont typeface="Wingdings 3" panose="05040102010807070707" pitchFamily="18" charset="2"/>
              <a:buChar char=""/>
              <a:defRPr/>
            </a:pPr>
            <a:endParaRPr lang="en-US" altLang="zh-CN" sz="2400" dirty="0" smtClean="0">
              <a:solidFill>
                <a:srgbClr val="2A4A75"/>
              </a:solidFill>
              <a:latin typeface="Times New Roman"/>
              <a:ea typeface="华文楷体"/>
            </a:endParaRPr>
          </a:p>
        </p:txBody>
      </p:sp>
    </p:spTree>
    <p:extLst>
      <p:ext uri="{BB962C8B-B14F-4D97-AF65-F5344CB8AC3E}">
        <p14:creationId xmlns:p14="http://schemas.microsoft.com/office/powerpoint/2010/main" val="230419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pic>
        <p:nvPicPr>
          <p:cNvPr id="4" name="picture 298"/>
          <p:cNvPicPr>
            <a:picLocks noChangeAspect="1"/>
          </p:cNvPicPr>
          <p:nvPr/>
        </p:nvPicPr>
        <p:blipFill>
          <a:blip r:embed="rId4"/>
          <a:stretch>
            <a:fillRect/>
          </a:stretch>
        </p:blipFill>
        <p:spPr>
          <a:xfrm rot="21600000">
            <a:off x="2378341" y="2209929"/>
            <a:ext cx="7357871" cy="4197095"/>
          </a:xfrm>
          <a:prstGeom prst="rect">
            <a:avLst/>
          </a:prstGeom>
        </p:spPr>
      </p:pic>
      <p:sp>
        <p:nvSpPr>
          <p:cNvPr id="5"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smtClean="0">
                <a:solidFill>
                  <a:srgbClr val="2A4A75"/>
                </a:solidFill>
                <a:latin typeface="Helvetica"/>
                <a:ea typeface="微软雅黑"/>
              </a:rPr>
              <a:t>DCGAN</a:t>
            </a:r>
            <a:r>
              <a:rPr lang="en-US" altLang="zh-CN" dirty="0">
                <a:solidFill>
                  <a:srgbClr val="2A4A75"/>
                </a:solidFill>
                <a:latin typeface="Helvetica"/>
                <a:ea typeface="微软雅黑"/>
              </a:rPr>
              <a:t>: </a:t>
            </a:r>
            <a:r>
              <a:rPr lang="en-US" altLang="zh-CN" dirty="0" smtClean="0">
                <a:solidFill>
                  <a:srgbClr val="2A4A75"/>
                </a:solidFill>
                <a:latin typeface="Helvetica"/>
                <a:ea typeface="微软雅黑"/>
              </a:rPr>
              <a:t>Results</a:t>
            </a:r>
            <a:endParaRPr lang="en-US" altLang="zh-CN" dirty="0">
              <a:solidFill>
                <a:srgbClr val="2A4A75"/>
              </a:solidFill>
              <a:latin typeface="Helvetica"/>
              <a:ea typeface="微软雅黑"/>
            </a:endParaRPr>
          </a:p>
        </p:txBody>
      </p:sp>
      <p:sp>
        <p:nvSpPr>
          <p:cNvPr id="6" name="矩形 5"/>
          <p:cNvSpPr/>
          <p:nvPr/>
        </p:nvSpPr>
        <p:spPr>
          <a:xfrm>
            <a:off x="6371058" y="1887759"/>
            <a:ext cx="3416576" cy="369332"/>
          </a:xfrm>
          <a:prstGeom prst="rect">
            <a:avLst/>
          </a:prstGeom>
        </p:spPr>
        <p:txBody>
          <a:bodyPr wrap="none">
            <a:spAutoFit/>
          </a:bodyPr>
          <a:lstStyle/>
          <a:p>
            <a:r>
              <a:rPr lang="en-US" altLang="zh-CN" dirty="0"/>
              <a:t>Loss of D and G on custom dataset</a:t>
            </a:r>
          </a:p>
        </p:txBody>
      </p:sp>
    </p:spTree>
    <p:extLst>
      <p:ext uri="{BB962C8B-B14F-4D97-AF65-F5344CB8AC3E}">
        <p14:creationId xmlns:p14="http://schemas.microsoft.com/office/powerpoint/2010/main" val="265352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4"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smtClean="0">
              <a:solidFill>
                <a:srgbClr val="2A4A75"/>
              </a:solidFill>
              <a:latin typeface="Helvetica"/>
              <a:ea typeface="微软雅黑"/>
            </a:endParaRPr>
          </a:p>
          <a:p>
            <a:pPr lvl="0">
              <a:defRPr/>
            </a:pPr>
            <a:r>
              <a:rPr lang="en-US" altLang="zh-CN" dirty="0" smtClean="0">
                <a:solidFill>
                  <a:srgbClr val="2A4A75"/>
                </a:solidFill>
                <a:latin typeface="Helvetica"/>
                <a:ea typeface="微软雅黑"/>
              </a:rPr>
              <a:t>“Bad” Training Curves</a:t>
            </a:r>
            <a:endParaRPr lang="en-US" altLang="zh-CN" dirty="0">
              <a:solidFill>
                <a:srgbClr val="2A4A75"/>
              </a:solidFill>
              <a:latin typeface="Helvetica"/>
              <a:ea typeface="微软雅黑"/>
            </a:endParaRPr>
          </a:p>
        </p:txBody>
      </p:sp>
      <p:pic>
        <p:nvPicPr>
          <p:cNvPr id="5" name="picture 308"/>
          <p:cNvPicPr>
            <a:picLocks noChangeAspect="1"/>
          </p:cNvPicPr>
          <p:nvPr/>
        </p:nvPicPr>
        <p:blipFill>
          <a:blip r:embed="rId4"/>
          <a:stretch>
            <a:fillRect/>
          </a:stretch>
        </p:blipFill>
        <p:spPr>
          <a:xfrm rot="21600000">
            <a:off x="2660646" y="2645889"/>
            <a:ext cx="6175247" cy="3712463"/>
          </a:xfrm>
          <a:prstGeom prst="rect">
            <a:avLst/>
          </a:prstGeom>
        </p:spPr>
      </p:pic>
    </p:spTree>
    <p:extLst>
      <p:ext uri="{BB962C8B-B14F-4D97-AF65-F5344CB8AC3E}">
        <p14:creationId xmlns:p14="http://schemas.microsoft.com/office/powerpoint/2010/main" val="12270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4"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a:solidFill>
                  <a:srgbClr val="2A4A75"/>
                </a:solidFill>
                <a:latin typeface="Helvetica"/>
                <a:ea typeface="微软雅黑"/>
              </a:rPr>
              <a:t>“Good” Training Curves</a:t>
            </a:r>
          </a:p>
        </p:txBody>
      </p:sp>
      <p:pic>
        <p:nvPicPr>
          <p:cNvPr id="5" name="picture 322"/>
          <p:cNvPicPr>
            <a:picLocks noChangeAspect="1"/>
          </p:cNvPicPr>
          <p:nvPr/>
        </p:nvPicPr>
        <p:blipFill>
          <a:blip r:embed="rId4"/>
          <a:stretch>
            <a:fillRect/>
          </a:stretch>
        </p:blipFill>
        <p:spPr>
          <a:xfrm rot="21600000">
            <a:off x="2868233" y="2468005"/>
            <a:ext cx="6172200" cy="3685478"/>
          </a:xfrm>
          <a:prstGeom prst="rect">
            <a:avLst/>
          </a:prstGeom>
        </p:spPr>
      </p:pic>
    </p:spTree>
    <p:extLst>
      <p:ext uri="{BB962C8B-B14F-4D97-AF65-F5344CB8AC3E}">
        <p14:creationId xmlns:p14="http://schemas.microsoft.com/office/powerpoint/2010/main" val="20383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4"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a:solidFill>
                  <a:srgbClr val="2A4A75"/>
                </a:solidFill>
                <a:latin typeface="Helvetica"/>
                <a:ea typeface="微软雅黑"/>
              </a:rPr>
              <a:t>“Good” Training Curves</a:t>
            </a:r>
          </a:p>
        </p:txBody>
      </p:sp>
      <p:pic>
        <p:nvPicPr>
          <p:cNvPr id="5" name="picture 316"/>
          <p:cNvPicPr>
            <a:picLocks noChangeAspect="1"/>
          </p:cNvPicPr>
          <p:nvPr/>
        </p:nvPicPr>
        <p:blipFill>
          <a:blip r:embed="rId4"/>
          <a:stretch>
            <a:fillRect/>
          </a:stretch>
        </p:blipFill>
        <p:spPr>
          <a:xfrm rot="21600000">
            <a:off x="1466401" y="2588419"/>
            <a:ext cx="8683942" cy="4007643"/>
          </a:xfrm>
          <a:prstGeom prst="rect">
            <a:avLst/>
          </a:prstGeom>
        </p:spPr>
      </p:pic>
    </p:spTree>
    <p:extLst>
      <p:ext uri="{BB962C8B-B14F-4D97-AF65-F5344CB8AC3E}">
        <p14:creationId xmlns:p14="http://schemas.microsoft.com/office/powerpoint/2010/main" val="339153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5" name="内容占位符 2"/>
          <p:cNvSpPr txBox="1">
            <a:spLocks/>
          </p:cNvSpPr>
          <p:nvPr/>
        </p:nvSpPr>
        <p:spPr bwMode="auto">
          <a:xfrm>
            <a:off x="460156" y="2017689"/>
            <a:ext cx="4240633" cy="456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lvl="0" indent="0">
              <a:buClr>
                <a:srgbClr val="1C314E"/>
              </a:buClr>
              <a:buNone/>
              <a:defRPr/>
            </a:pPr>
            <a:r>
              <a:rPr lang="en-US" altLang="zh-CN" sz="2400" dirty="0" smtClean="0">
                <a:latin typeface="Times New Roman"/>
                <a:ea typeface="华文楷体"/>
              </a:rPr>
              <a:t>Adaptive schedules</a:t>
            </a:r>
            <a:endParaRPr lang="en-US" altLang="zh-CN" sz="2400" dirty="0">
              <a:latin typeface="Times New Roman"/>
              <a:ea typeface="华文楷体"/>
            </a:endParaRPr>
          </a:p>
          <a:p>
            <a:pPr lvl="0">
              <a:buClr>
                <a:srgbClr val="1C314E"/>
              </a:buClr>
              <a:defRPr/>
            </a:pPr>
            <a:endParaRPr lang="en-US" altLang="zh-CN" sz="2400" dirty="0" smtClean="0">
              <a:latin typeface="Times New Roman"/>
              <a:ea typeface="华文楷体"/>
            </a:endParaRPr>
          </a:p>
          <a:p>
            <a:pPr lvl="0">
              <a:buClr>
                <a:srgbClr val="1C314E"/>
              </a:buClr>
              <a:defRPr/>
            </a:pPr>
            <a:r>
              <a:rPr lang="en-US" altLang="zh-CN" sz="2400" dirty="0" smtClean="0">
                <a:latin typeface="Times New Roman"/>
                <a:ea typeface="华文楷体"/>
              </a:rPr>
              <a:t>For </a:t>
            </a:r>
            <a:r>
              <a:rPr lang="en-US" altLang="zh-CN" sz="2400" dirty="0">
                <a:latin typeface="Times New Roman"/>
                <a:ea typeface="华文楷体"/>
              </a:rPr>
              <a:t>instance:</a:t>
            </a:r>
          </a:p>
          <a:p>
            <a:pPr marL="0" lvl="0" indent="0">
              <a:buClr>
                <a:srgbClr val="1C314E"/>
              </a:buClr>
              <a:buNone/>
              <a:defRPr/>
            </a:pPr>
            <a:r>
              <a:rPr lang="en-US" altLang="zh-CN" sz="2400" dirty="0">
                <a:latin typeface="Times New Roman"/>
                <a:ea typeface="华文楷体"/>
              </a:rPr>
              <a:t>while </a:t>
            </a:r>
            <a:r>
              <a:rPr lang="en-US" altLang="zh-CN" sz="2400" dirty="0" err="1">
                <a:latin typeface="Times New Roman"/>
                <a:ea typeface="华文楷体"/>
              </a:rPr>
              <a:t>loss_discriminator</a:t>
            </a:r>
            <a:r>
              <a:rPr lang="en-US" altLang="zh-CN" sz="2400" dirty="0">
                <a:latin typeface="Times New Roman"/>
                <a:ea typeface="华文楷体"/>
              </a:rPr>
              <a:t> &gt; </a:t>
            </a:r>
            <a:r>
              <a:rPr lang="en-US" altLang="zh-CN" sz="2400" dirty="0" err="1">
                <a:latin typeface="Times New Roman"/>
                <a:ea typeface="华文楷体"/>
              </a:rPr>
              <a:t>t_d</a:t>
            </a:r>
            <a:r>
              <a:rPr lang="en-US" altLang="zh-CN" sz="2400" dirty="0">
                <a:latin typeface="Times New Roman"/>
                <a:ea typeface="华文楷体"/>
              </a:rPr>
              <a:t>:</a:t>
            </a:r>
          </a:p>
          <a:p>
            <a:pPr marL="0" lvl="0" indent="0">
              <a:buClr>
                <a:srgbClr val="1C314E"/>
              </a:buClr>
              <a:buNone/>
              <a:defRPr/>
            </a:pPr>
            <a:r>
              <a:rPr lang="en-US" altLang="zh-CN" sz="2400" dirty="0">
                <a:latin typeface="Times New Roman"/>
                <a:ea typeface="华文楷体"/>
              </a:rPr>
              <a:t>train discriminator</a:t>
            </a:r>
          </a:p>
          <a:p>
            <a:pPr marL="0" lvl="0" indent="0">
              <a:buClr>
                <a:srgbClr val="1C314E"/>
              </a:buClr>
              <a:buNone/>
              <a:defRPr/>
            </a:pPr>
            <a:r>
              <a:rPr lang="en-US" altLang="zh-CN" sz="2400" dirty="0">
                <a:latin typeface="Times New Roman"/>
                <a:ea typeface="华文楷体"/>
              </a:rPr>
              <a:t>while </a:t>
            </a:r>
            <a:r>
              <a:rPr lang="en-US" altLang="zh-CN" sz="2400" dirty="0" err="1">
                <a:latin typeface="Times New Roman"/>
                <a:ea typeface="华文楷体"/>
              </a:rPr>
              <a:t>loss_generator</a:t>
            </a:r>
            <a:r>
              <a:rPr lang="en-US" altLang="zh-CN" sz="2400" dirty="0">
                <a:latin typeface="Times New Roman"/>
                <a:ea typeface="华文楷体"/>
              </a:rPr>
              <a:t> &gt; </a:t>
            </a:r>
            <a:r>
              <a:rPr lang="en-US" altLang="zh-CN" sz="2400" dirty="0" err="1">
                <a:latin typeface="Times New Roman"/>
                <a:ea typeface="华文楷体"/>
              </a:rPr>
              <a:t>t_g</a:t>
            </a:r>
            <a:r>
              <a:rPr lang="en-US" altLang="zh-CN" sz="2400" dirty="0">
                <a:latin typeface="Times New Roman"/>
                <a:ea typeface="华文楷体"/>
              </a:rPr>
              <a:t>:</a:t>
            </a:r>
          </a:p>
          <a:p>
            <a:pPr marL="0" lvl="0" indent="0">
              <a:buClr>
                <a:srgbClr val="1C314E"/>
              </a:buClr>
              <a:buNone/>
              <a:defRPr/>
            </a:pPr>
            <a:r>
              <a:rPr lang="en-US" altLang="zh-CN" sz="2400" dirty="0">
                <a:latin typeface="Times New Roman"/>
                <a:ea typeface="华文楷体"/>
              </a:rPr>
              <a:t>train generator</a:t>
            </a:r>
          </a:p>
        </p:txBody>
      </p:sp>
      <p:sp>
        <p:nvSpPr>
          <p:cNvPr id="6"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Training Schedules</a:t>
            </a:r>
          </a:p>
        </p:txBody>
      </p:sp>
      <p:sp>
        <p:nvSpPr>
          <p:cNvPr id="7" name="内容占位符 2"/>
          <p:cNvSpPr txBox="1">
            <a:spLocks/>
          </p:cNvSpPr>
          <p:nvPr/>
        </p:nvSpPr>
        <p:spPr bwMode="auto">
          <a:xfrm>
            <a:off x="6096000" y="2017689"/>
            <a:ext cx="5670997" cy="456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lvl="0" indent="0">
              <a:buClr>
                <a:srgbClr val="1C314E"/>
              </a:buClr>
              <a:buNone/>
              <a:defRPr/>
            </a:pPr>
            <a:r>
              <a:rPr lang="en-US" altLang="zh-CN" sz="2400" dirty="0" smtClean="0">
                <a:latin typeface="Times New Roman"/>
                <a:ea typeface="华文楷体"/>
              </a:rPr>
              <a:t>Need </a:t>
            </a:r>
            <a:r>
              <a:rPr lang="en-US" altLang="zh-CN" sz="2400" dirty="0">
                <a:latin typeface="Times New Roman"/>
                <a:ea typeface="华文楷体"/>
              </a:rPr>
              <a:t>balance    </a:t>
            </a:r>
          </a:p>
          <a:p>
            <a:pPr marL="0" lvl="0" indent="0">
              <a:buClr>
                <a:srgbClr val="1C314E"/>
              </a:buClr>
              <a:buNone/>
              <a:defRPr/>
            </a:pPr>
            <a:endParaRPr lang="en-US" altLang="zh-CN" sz="2400" dirty="0">
              <a:latin typeface="Times New Roman"/>
              <a:ea typeface="华文楷体"/>
            </a:endParaRPr>
          </a:p>
          <a:p>
            <a:pPr lvl="0">
              <a:buClr>
                <a:srgbClr val="1C314E"/>
              </a:buClr>
              <a:defRPr/>
            </a:pPr>
            <a:r>
              <a:rPr lang="en-US" altLang="zh-CN" sz="2400" dirty="0" smtClean="0">
                <a:latin typeface="Times New Roman"/>
                <a:ea typeface="华文楷体"/>
              </a:rPr>
              <a:t>Discriminator </a:t>
            </a:r>
            <a:r>
              <a:rPr lang="en-US" altLang="zh-CN" sz="2400" dirty="0">
                <a:latin typeface="Times New Roman"/>
                <a:ea typeface="华文楷体"/>
              </a:rPr>
              <a:t>too weak?</a:t>
            </a:r>
          </a:p>
          <a:p>
            <a:pPr marL="0" lvl="0" indent="0">
              <a:buClr>
                <a:srgbClr val="1C314E"/>
              </a:buClr>
              <a:buNone/>
              <a:defRPr/>
            </a:pPr>
            <a:r>
              <a:rPr lang="en-US" altLang="zh-CN" sz="2400" dirty="0" smtClean="0">
                <a:latin typeface="Times New Roman"/>
                <a:ea typeface="华文楷体"/>
              </a:rPr>
              <a:t>No </a:t>
            </a:r>
            <a:r>
              <a:rPr lang="en-US" altLang="zh-CN" sz="2400" dirty="0">
                <a:latin typeface="Times New Roman"/>
                <a:ea typeface="华文楷体"/>
              </a:rPr>
              <a:t>good gradients (cannot get better than teacher</a:t>
            </a:r>
            <a:r>
              <a:rPr lang="en-US" altLang="zh-CN" sz="2400" dirty="0" smtClean="0">
                <a:latin typeface="Times New Roman"/>
                <a:ea typeface="华文楷体"/>
              </a:rPr>
              <a:t>…)</a:t>
            </a:r>
            <a:endParaRPr lang="en-US" altLang="zh-CN" sz="2400" dirty="0">
              <a:latin typeface="Times New Roman"/>
              <a:ea typeface="华文楷体"/>
            </a:endParaRPr>
          </a:p>
          <a:p>
            <a:pPr lvl="0">
              <a:buClr>
                <a:srgbClr val="1C314E"/>
              </a:buClr>
              <a:defRPr/>
            </a:pPr>
            <a:r>
              <a:rPr lang="en-US" altLang="zh-CN" sz="2400" dirty="0" smtClean="0">
                <a:latin typeface="Times New Roman"/>
                <a:ea typeface="华文楷体"/>
              </a:rPr>
              <a:t>Generator </a:t>
            </a:r>
            <a:r>
              <a:rPr lang="en-US" altLang="zh-CN" sz="2400" dirty="0">
                <a:latin typeface="Times New Roman"/>
                <a:ea typeface="华文楷体"/>
              </a:rPr>
              <a:t>too weak</a:t>
            </a:r>
            <a:r>
              <a:rPr lang="en-US" altLang="zh-CN" sz="2400" dirty="0" smtClean="0">
                <a:latin typeface="Times New Roman"/>
                <a:ea typeface="华文楷体"/>
              </a:rPr>
              <a:t>?</a:t>
            </a:r>
            <a:endParaRPr lang="en-US" altLang="zh-CN" sz="2400" dirty="0">
              <a:latin typeface="Times New Roman"/>
              <a:ea typeface="华文楷体"/>
            </a:endParaRPr>
          </a:p>
          <a:p>
            <a:pPr marL="0" lvl="0" indent="0">
              <a:buClr>
                <a:srgbClr val="1C314E"/>
              </a:buClr>
              <a:buNone/>
              <a:defRPr/>
            </a:pPr>
            <a:r>
              <a:rPr lang="en-US" altLang="zh-CN" sz="2400" dirty="0" smtClean="0">
                <a:latin typeface="Times New Roman"/>
                <a:ea typeface="华文楷体"/>
              </a:rPr>
              <a:t>Discriminator </a:t>
            </a:r>
            <a:r>
              <a:rPr lang="en-US" altLang="zh-CN" sz="2400" dirty="0">
                <a:latin typeface="Times New Roman"/>
                <a:ea typeface="华文楷体"/>
              </a:rPr>
              <a:t>will always be right</a:t>
            </a:r>
          </a:p>
        </p:txBody>
      </p:sp>
      <p:sp>
        <p:nvSpPr>
          <p:cNvPr id="8" name="textbox 340"/>
          <p:cNvSpPr/>
          <p:nvPr/>
        </p:nvSpPr>
        <p:spPr>
          <a:xfrm>
            <a:off x="1740150" y="4916771"/>
            <a:ext cx="8053705" cy="2614295"/>
          </a:xfrm>
          <a:prstGeom prst="rect">
            <a:avLst/>
          </a:prstGeom>
          <a:noFill/>
          <a:ln w="0" cap="flat">
            <a:noFill/>
            <a:prstDash val="solid"/>
            <a:miter lim="0"/>
          </a:ln>
        </p:spPr>
        <p:txBody>
          <a:bodyPr vert="horz" wrap="square" lIns="0" tIns="0" rIns="0" bIns="0"/>
          <a:lstStyle/>
          <a:p>
            <a:pPr algn="l" rtl="0" eaLnBrk="0">
              <a:lnSpc>
                <a:spcPct val="85128"/>
              </a:lnSpc>
              <a:tabLst/>
            </a:pPr>
            <a:endParaRPr sz="100" dirty="0">
              <a:latin typeface="Arial"/>
              <a:ea typeface="Arial"/>
              <a:cs typeface="Arial"/>
            </a:endParaRPr>
          </a:p>
          <a:p>
            <a:pPr algn="l" rtl="0" eaLnBrk="0">
              <a:lnSpc>
                <a:spcPct val="176000"/>
              </a:lnSpc>
              <a:tabLst/>
            </a:pPr>
            <a:endParaRPr sz="1000" dirty="0">
              <a:latin typeface="Arial"/>
              <a:ea typeface="Arial"/>
              <a:cs typeface="Arial"/>
            </a:endParaRPr>
          </a:p>
          <a:p>
            <a:pPr marL="539115" indent="-526415" eaLnBrk="0">
              <a:lnSpc>
                <a:spcPct val="67000"/>
              </a:lnSpc>
              <a:spcBef>
                <a:spcPts val="759"/>
              </a:spcBef>
            </a:pPr>
            <a:r>
              <a:rPr sz="2500" kern="0" spc="-20" dirty="0">
                <a:solidFill>
                  <a:srgbClr val="000000">
                    <a:alpha val="100000"/>
                  </a:srgbClr>
                </a:solidFill>
                <a:latin typeface="Arial"/>
                <a:ea typeface="Arial"/>
                <a:cs typeface="Arial"/>
              </a:rPr>
              <a:t>•</a:t>
            </a:r>
            <a:r>
              <a:rPr sz="2500" kern="0" spc="260" dirty="0">
                <a:solidFill>
                  <a:srgbClr val="000000">
                    <a:alpha val="100000"/>
                  </a:srgbClr>
                </a:solidFill>
                <a:latin typeface="Arial"/>
                <a:ea typeface="Arial"/>
                <a:cs typeface="Arial"/>
              </a:rPr>
              <a:t>  </a:t>
            </a:r>
            <a:r>
              <a:rPr sz="2500" kern="0" spc="-20" dirty="0">
                <a:solidFill>
                  <a:srgbClr val="000000">
                    <a:alpha val="100000"/>
                  </a:srgbClr>
                </a:solidFill>
                <a:latin typeface="Cambria Math"/>
                <a:ea typeface="Cambria Math"/>
                <a:cs typeface="Cambria Math"/>
              </a:rPr>
              <a:t>min max </a:t>
            </a:r>
            <a:r>
              <a:rPr lang="en-US" altLang="zh-CN" sz="2500" kern="0" spc="-20" dirty="0">
                <a:solidFill>
                  <a:srgbClr val="000000">
                    <a:alpha val="100000"/>
                  </a:srgbClr>
                </a:solidFill>
                <a:latin typeface="Cambria Math"/>
                <a:ea typeface="Cambria Math"/>
                <a:cs typeface="Cambria Math"/>
              </a:rPr>
              <a:t>V(G, D) </a:t>
            </a:r>
            <a:r>
              <a:rPr sz="2500" kern="0" spc="-20" dirty="0" smtClean="0">
                <a:solidFill>
                  <a:srgbClr val="000000">
                    <a:alpha val="100000"/>
                  </a:srgbClr>
                </a:solidFill>
                <a:latin typeface="Cambria Math"/>
                <a:ea typeface="Cambria Math"/>
                <a:cs typeface="Cambria Math"/>
              </a:rPr>
              <a:t>≠</a:t>
            </a:r>
            <a:r>
              <a:rPr sz="2500" kern="0" spc="250" dirty="0" smtClean="0">
                <a:solidFill>
                  <a:srgbClr val="000000">
                    <a:alpha val="100000"/>
                  </a:srgbClr>
                </a:solidFill>
                <a:latin typeface="Cambria Math"/>
                <a:ea typeface="Cambria Math"/>
                <a:cs typeface="Cambria Math"/>
              </a:rPr>
              <a:t> </a:t>
            </a:r>
            <a:r>
              <a:rPr sz="2500" kern="0" spc="-20" dirty="0">
                <a:solidFill>
                  <a:srgbClr val="000000">
                    <a:alpha val="100000"/>
                  </a:srgbClr>
                </a:solidFill>
                <a:latin typeface="Cambria Math"/>
                <a:ea typeface="Cambria Math"/>
                <a:cs typeface="Cambria Math"/>
              </a:rPr>
              <a:t>max min V(G, D)</a:t>
            </a:r>
            <a:r>
              <a:rPr sz="2500" kern="0" spc="0" dirty="0">
                <a:solidFill>
                  <a:srgbClr val="000000">
                    <a:alpha val="100000"/>
                  </a:srgbClr>
                </a:solidFill>
                <a:latin typeface="Cambria Math"/>
                <a:ea typeface="Cambria Math"/>
                <a:cs typeface="Cambria Math"/>
              </a:rPr>
              <a:t>                                         </a:t>
            </a:r>
            <a:r>
              <a:rPr sz="1800" kern="0" spc="0" dirty="0">
                <a:solidFill>
                  <a:srgbClr val="000000">
                    <a:alpha val="100000"/>
                  </a:srgbClr>
                </a:solidFill>
                <a:latin typeface="Cambria Math"/>
                <a:ea typeface="Cambria Math"/>
                <a:cs typeface="Cambria Math"/>
              </a:rPr>
              <a:t>G         D</a:t>
            </a:r>
            <a:r>
              <a:rPr sz="1800" kern="0" spc="10" dirty="0">
                <a:solidFill>
                  <a:srgbClr val="000000">
                    <a:alpha val="100000"/>
                  </a:srgbClr>
                </a:solidFill>
                <a:latin typeface="Cambria Math"/>
                <a:ea typeface="Cambria Math"/>
                <a:cs typeface="Cambria Math"/>
              </a:rPr>
              <a:t>                                 </a:t>
            </a:r>
            <a:r>
              <a:rPr sz="1800" kern="0" spc="0" dirty="0">
                <a:solidFill>
                  <a:srgbClr val="000000">
                    <a:alpha val="100000"/>
                  </a:srgbClr>
                </a:solidFill>
                <a:latin typeface="Cambria Math"/>
                <a:ea typeface="Cambria Math"/>
                <a:cs typeface="Cambria Math"/>
              </a:rPr>
              <a:t>    D         G</a:t>
            </a:r>
            <a:endParaRPr sz="1800" dirty="0">
              <a:latin typeface="Cambria Math"/>
              <a:ea typeface="Cambria Math"/>
              <a:cs typeface="Cambria Math"/>
            </a:endParaRPr>
          </a:p>
          <a:p>
            <a:pPr algn="l" rtl="0" eaLnBrk="0">
              <a:lnSpc>
                <a:spcPct val="137000"/>
              </a:lnSpc>
              <a:tabLst/>
            </a:pPr>
            <a:endParaRPr sz="1000" dirty="0">
              <a:latin typeface="Arial"/>
              <a:ea typeface="Arial"/>
              <a:cs typeface="Arial"/>
            </a:endParaRPr>
          </a:p>
          <a:p>
            <a:pPr marL="12700" algn="l" rtl="0" eaLnBrk="0">
              <a:lnSpc>
                <a:spcPct val="97000"/>
              </a:lnSpc>
              <a:spcBef>
                <a:spcPts val="750"/>
              </a:spcBef>
              <a:tabLst/>
            </a:pPr>
            <a:r>
              <a:rPr sz="2500" kern="0" spc="100" dirty="0">
                <a:solidFill>
                  <a:srgbClr val="000000">
                    <a:alpha val="100000"/>
                  </a:srgbClr>
                </a:solidFill>
                <a:latin typeface="Arial"/>
                <a:ea typeface="Arial"/>
                <a:cs typeface="Arial"/>
              </a:rPr>
              <a:t>•</a:t>
            </a:r>
            <a:r>
              <a:rPr sz="2500" kern="0" spc="250" dirty="0">
                <a:solidFill>
                  <a:srgbClr val="000000">
                    <a:alpha val="100000"/>
                  </a:srgbClr>
                </a:solidFill>
                <a:latin typeface="Arial"/>
                <a:ea typeface="Arial"/>
                <a:cs typeface="Arial"/>
              </a:rPr>
              <a:t>  </a:t>
            </a:r>
            <a:r>
              <a:rPr sz="2500" b="1" kern="0" spc="0" dirty="0">
                <a:solidFill>
                  <a:srgbClr val="000000">
                    <a:alpha val="100000"/>
                  </a:srgbClr>
                </a:solidFill>
                <a:latin typeface="Cambria Math"/>
                <a:ea typeface="Cambria Math"/>
                <a:cs typeface="Cambria Math"/>
              </a:rPr>
              <a:t>D</a:t>
            </a:r>
            <a:r>
              <a:rPr sz="2500" b="1" kern="0" spc="380" dirty="0">
                <a:solidFill>
                  <a:srgbClr val="000000">
                    <a:alpha val="100000"/>
                  </a:srgbClr>
                </a:solidFill>
                <a:latin typeface="Cambria Math"/>
                <a:ea typeface="Cambria Math"/>
                <a:cs typeface="Cambria Math"/>
              </a:rPr>
              <a:t> </a:t>
            </a:r>
            <a:r>
              <a:rPr sz="2500" b="1" kern="0" spc="0" dirty="0">
                <a:solidFill>
                  <a:srgbClr val="000000">
                    <a:alpha val="100000"/>
                  </a:srgbClr>
                </a:solidFill>
                <a:latin typeface="Arial"/>
                <a:ea typeface="Arial"/>
                <a:cs typeface="Arial"/>
              </a:rPr>
              <a:t>in</a:t>
            </a:r>
            <a:r>
              <a:rPr sz="2500" b="1" kern="0" spc="100" dirty="0">
                <a:solidFill>
                  <a:srgbClr val="000000">
                    <a:alpha val="100000"/>
                  </a:srgbClr>
                </a:solidFill>
                <a:latin typeface="Arial"/>
                <a:ea typeface="Arial"/>
                <a:cs typeface="Arial"/>
              </a:rPr>
              <a:t> </a:t>
            </a:r>
            <a:r>
              <a:rPr sz="2500" b="1" kern="0" spc="0" dirty="0">
                <a:solidFill>
                  <a:srgbClr val="000000">
                    <a:alpha val="100000"/>
                  </a:srgbClr>
                </a:solidFill>
                <a:latin typeface="Arial"/>
                <a:ea typeface="Arial"/>
                <a:cs typeface="Arial"/>
              </a:rPr>
              <a:t>inner</a:t>
            </a:r>
            <a:r>
              <a:rPr sz="2500" b="1" kern="0" spc="100" dirty="0">
                <a:solidFill>
                  <a:srgbClr val="000000">
                    <a:alpha val="100000"/>
                  </a:srgbClr>
                </a:solidFill>
                <a:latin typeface="Arial"/>
                <a:ea typeface="Arial"/>
                <a:cs typeface="Arial"/>
              </a:rPr>
              <a:t> </a:t>
            </a:r>
            <a:r>
              <a:rPr sz="2500" b="1" kern="0" spc="0" dirty="0">
                <a:solidFill>
                  <a:srgbClr val="000000">
                    <a:alpha val="100000"/>
                  </a:srgbClr>
                </a:solidFill>
                <a:latin typeface="Arial"/>
                <a:ea typeface="Arial"/>
                <a:cs typeface="Arial"/>
              </a:rPr>
              <a:t>loop</a:t>
            </a:r>
            <a:r>
              <a:rPr sz="2500" b="1" kern="0" spc="100" dirty="0">
                <a:solidFill>
                  <a:srgbClr val="000000">
                    <a:alpha val="100000"/>
                  </a:srgbClr>
                </a:solidFill>
                <a:latin typeface="Arial"/>
                <a:ea typeface="Arial"/>
                <a:cs typeface="Arial"/>
              </a:rPr>
              <a:t> -&gt;</a:t>
            </a:r>
            <a:r>
              <a:rPr sz="2500" b="1" kern="0" spc="70" dirty="0">
                <a:solidFill>
                  <a:srgbClr val="000000">
                    <a:alpha val="100000"/>
                  </a:srgbClr>
                </a:solidFill>
                <a:latin typeface="Arial"/>
                <a:ea typeface="Arial"/>
                <a:cs typeface="Arial"/>
              </a:rPr>
              <a:t> </a:t>
            </a:r>
            <a:r>
              <a:rPr sz="2500" b="1" kern="0" spc="0" dirty="0">
                <a:solidFill>
                  <a:srgbClr val="000000">
                    <a:alpha val="100000"/>
                  </a:srgbClr>
                </a:solidFill>
                <a:latin typeface="Arial"/>
                <a:ea typeface="Arial"/>
                <a:cs typeface="Arial"/>
              </a:rPr>
              <a:t>convergence</a:t>
            </a:r>
            <a:r>
              <a:rPr sz="2500" b="1" kern="0" spc="100" dirty="0">
                <a:solidFill>
                  <a:srgbClr val="000000">
                    <a:alpha val="100000"/>
                  </a:srgbClr>
                </a:solidFill>
                <a:latin typeface="Arial"/>
                <a:ea typeface="Arial"/>
                <a:cs typeface="Arial"/>
              </a:rPr>
              <a:t> </a:t>
            </a:r>
            <a:r>
              <a:rPr sz="2500" b="1" kern="0" spc="0" dirty="0">
                <a:solidFill>
                  <a:srgbClr val="000000">
                    <a:alpha val="100000"/>
                  </a:srgbClr>
                </a:solidFill>
                <a:latin typeface="Arial"/>
                <a:ea typeface="Arial"/>
                <a:cs typeface="Arial"/>
              </a:rPr>
              <a:t>to</a:t>
            </a:r>
            <a:r>
              <a:rPr sz="2500" b="1" kern="0" spc="60" dirty="0">
                <a:solidFill>
                  <a:srgbClr val="000000">
                    <a:alpha val="100000"/>
                  </a:srgbClr>
                </a:solidFill>
                <a:latin typeface="Arial"/>
                <a:ea typeface="Arial"/>
                <a:cs typeface="Arial"/>
              </a:rPr>
              <a:t> </a:t>
            </a:r>
            <a:r>
              <a:rPr sz="2500" b="1" kern="0" spc="0" dirty="0">
                <a:solidFill>
                  <a:srgbClr val="000000">
                    <a:alpha val="100000"/>
                  </a:srgbClr>
                </a:solidFill>
                <a:latin typeface="Arial"/>
                <a:ea typeface="Arial"/>
                <a:cs typeface="Arial"/>
              </a:rPr>
              <a:t>correct</a:t>
            </a:r>
            <a:r>
              <a:rPr sz="2500" b="1" kern="0" spc="50" dirty="0">
                <a:solidFill>
                  <a:srgbClr val="000000">
                    <a:alpha val="100000"/>
                  </a:srgbClr>
                </a:solidFill>
                <a:latin typeface="Arial"/>
                <a:ea typeface="Arial"/>
                <a:cs typeface="Arial"/>
              </a:rPr>
              <a:t> </a:t>
            </a:r>
            <a:r>
              <a:rPr sz="2500" b="1" kern="0" spc="0" dirty="0">
                <a:solidFill>
                  <a:srgbClr val="000000">
                    <a:alpha val="100000"/>
                  </a:srgbClr>
                </a:solidFill>
                <a:latin typeface="Arial"/>
                <a:ea typeface="Arial"/>
                <a:cs typeface="Arial"/>
              </a:rPr>
              <a:t>dist</a:t>
            </a:r>
            <a:r>
              <a:rPr sz="2500" b="1" kern="0" spc="100" dirty="0" smtClean="0">
                <a:solidFill>
                  <a:srgbClr val="000000">
                    <a:alpha val="100000"/>
                  </a:srgbClr>
                </a:solidFill>
                <a:latin typeface="Arial"/>
                <a:ea typeface="Arial"/>
                <a:cs typeface="Arial"/>
              </a:rPr>
              <a:t>.</a:t>
            </a:r>
            <a:r>
              <a:rPr lang="en-US" sz="2500" b="1" kern="0" spc="100" dirty="0" smtClean="0">
                <a:solidFill>
                  <a:srgbClr val="000000">
                    <a:alpha val="100000"/>
                  </a:srgbClr>
                </a:solidFill>
                <a:latin typeface="Arial"/>
                <a:ea typeface="Arial"/>
                <a:cs typeface="Arial"/>
              </a:rPr>
              <a:t> </a:t>
            </a:r>
            <a:endParaRPr sz="2500" b="1" dirty="0">
              <a:latin typeface="Arial"/>
              <a:ea typeface="Arial"/>
              <a:cs typeface="Arial"/>
            </a:endParaRPr>
          </a:p>
          <a:p>
            <a:pPr marL="12700" algn="l" rtl="0" eaLnBrk="0">
              <a:lnSpc>
                <a:spcPct val="97000"/>
              </a:lnSpc>
              <a:spcBef>
                <a:spcPts val="690"/>
              </a:spcBef>
              <a:tabLst/>
            </a:pPr>
            <a:r>
              <a:rPr sz="2500" kern="0" spc="90" dirty="0">
                <a:solidFill>
                  <a:srgbClr val="000000">
                    <a:alpha val="100000"/>
                  </a:srgbClr>
                </a:solidFill>
                <a:latin typeface="Arial"/>
                <a:ea typeface="Arial"/>
                <a:cs typeface="Arial"/>
              </a:rPr>
              <a:t>•</a:t>
            </a:r>
            <a:r>
              <a:rPr sz="2500" kern="0" spc="300" dirty="0">
                <a:solidFill>
                  <a:srgbClr val="000000">
                    <a:alpha val="100000"/>
                  </a:srgbClr>
                </a:solidFill>
                <a:latin typeface="Arial"/>
                <a:ea typeface="Arial"/>
                <a:cs typeface="Arial"/>
              </a:rPr>
              <a:t>  </a:t>
            </a:r>
            <a:r>
              <a:rPr sz="2500" kern="0" spc="0" dirty="0">
                <a:solidFill>
                  <a:srgbClr val="000000">
                    <a:alpha val="100000"/>
                  </a:srgbClr>
                </a:solidFill>
                <a:latin typeface="Cambria Math"/>
                <a:ea typeface="Cambria Math"/>
                <a:cs typeface="Cambria Math"/>
              </a:rPr>
              <a:t>G</a:t>
            </a:r>
            <a:r>
              <a:rPr sz="2500" kern="0" spc="430" dirty="0">
                <a:solidFill>
                  <a:srgbClr val="000000">
                    <a:alpha val="100000"/>
                  </a:srgbClr>
                </a:solidFill>
                <a:latin typeface="Cambria Math"/>
                <a:ea typeface="Cambria Math"/>
                <a:cs typeface="Cambria Math"/>
              </a:rPr>
              <a:t> </a:t>
            </a:r>
            <a:r>
              <a:rPr sz="2500" kern="0" spc="0" dirty="0">
                <a:solidFill>
                  <a:srgbClr val="000000">
                    <a:alpha val="100000"/>
                  </a:srgbClr>
                </a:solidFill>
                <a:latin typeface="Arial"/>
                <a:ea typeface="Arial"/>
                <a:cs typeface="Arial"/>
              </a:rPr>
              <a:t>in</a:t>
            </a:r>
            <a:r>
              <a:rPr sz="2500" kern="0" spc="90" dirty="0">
                <a:solidFill>
                  <a:srgbClr val="000000">
                    <a:alpha val="100000"/>
                  </a:srgbClr>
                </a:solidFill>
                <a:latin typeface="Arial"/>
                <a:ea typeface="Arial"/>
                <a:cs typeface="Arial"/>
              </a:rPr>
              <a:t> </a:t>
            </a:r>
            <a:r>
              <a:rPr sz="2500" kern="0" spc="0" dirty="0">
                <a:solidFill>
                  <a:srgbClr val="000000">
                    <a:alpha val="100000"/>
                  </a:srgbClr>
                </a:solidFill>
                <a:latin typeface="Arial"/>
                <a:ea typeface="Arial"/>
                <a:cs typeface="Arial"/>
              </a:rPr>
              <a:t>inner</a:t>
            </a:r>
            <a:r>
              <a:rPr sz="2500" kern="0" spc="90" dirty="0">
                <a:solidFill>
                  <a:srgbClr val="000000">
                    <a:alpha val="100000"/>
                  </a:srgbClr>
                </a:solidFill>
                <a:latin typeface="Arial"/>
                <a:ea typeface="Arial"/>
                <a:cs typeface="Arial"/>
              </a:rPr>
              <a:t> </a:t>
            </a:r>
            <a:r>
              <a:rPr sz="2500" kern="0" spc="0" dirty="0">
                <a:solidFill>
                  <a:srgbClr val="000000">
                    <a:alpha val="100000"/>
                  </a:srgbClr>
                </a:solidFill>
                <a:latin typeface="Arial"/>
                <a:ea typeface="Arial"/>
                <a:cs typeface="Arial"/>
              </a:rPr>
              <a:t>loop</a:t>
            </a:r>
            <a:r>
              <a:rPr sz="2500" kern="0" spc="90" dirty="0">
                <a:solidFill>
                  <a:srgbClr val="000000">
                    <a:alpha val="100000"/>
                  </a:srgbClr>
                </a:solidFill>
                <a:latin typeface="Arial"/>
                <a:ea typeface="Arial"/>
                <a:cs typeface="Arial"/>
              </a:rPr>
              <a:t> -&gt; </a:t>
            </a:r>
            <a:r>
              <a:rPr sz="2500" kern="0" spc="0" dirty="0">
                <a:solidFill>
                  <a:srgbClr val="000000">
                    <a:alpha val="100000"/>
                  </a:srgbClr>
                </a:solidFill>
                <a:latin typeface="Arial"/>
                <a:ea typeface="Arial"/>
                <a:cs typeface="Arial"/>
              </a:rPr>
              <a:t>easy</a:t>
            </a:r>
            <a:r>
              <a:rPr sz="2500" kern="0" spc="90" dirty="0">
                <a:solidFill>
                  <a:srgbClr val="000000">
                    <a:alpha val="100000"/>
                  </a:srgbClr>
                </a:solidFill>
                <a:latin typeface="Arial"/>
                <a:ea typeface="Arial"/>
                <a:cs typeface="Arial"/>
              </a:rPr>
              <a:t> </a:t>
            </a:r>
            <a:r>
              <a:rPr sz="2500" kern="0" spc="0" dirty="0">
                <a:solidFill>
                  <a:srgbClr val="000000">
                    <a:alpha val="100000"/>
                  </a:srgbClr>
                </a:solidFill>
                <a:latin typeface="Arial"/>
                <a:ea typeface="Arial"/>
                <a:cs typeface="Arial"/>
              </a:rPr>
              <a:t>to</a:t>
            </a:r>
            <a:r>
              <a:rPr sz="2500" kern="0" spc="60" dirty="0">
                <a:solidFill>
                  <a:srgbClr val="000000">
                    <a:alpha val="100000"/>
                  </a:srgbClr>
                </a:solidFill>
                <a:latin typeface="Arial"/>
                <a:ea typeface="Arial"/>
                <a:cs typeface="Arial"/>
              </a:rPr>
              <a:t> </a:t>
            </a:r>
            <a:r>
              <a:rPr sz="2500" kern="0" spc="0" dirty="0">
                <a:solidFill>
                  <a:srgbClr val="000000">
                    <a:alpha val="100000"/>
                  </a:srgbClr>
                </a:solidFill>
                <a:latin typeface="Arial"/>
                <a:ea typeface="Arial"/>
                <a:cs typeface="Arial"/>
              </a:rPr>
              <a:t>convergence</a:t>
            </a:r>
            <a:r>
              <a:rPr sz="2500" kern="0" spc="90" dirty="0">
                <a:solidFill>
                  <a:srgbClr val="000000">
                    <a:alpha val="100000"/>
                  </a:srgbClr>
                </a:solidFill>
                <a:latin typeface="Arial"/>
                <a:ea typeface="Arial"/>
                <a:cs typeface="Arial"/>
              </a:rPr>
              <a:t> </a:t>
            </a:r>
            <a:r>
              <a:rPr sz="2500" kern="0" spc="0" dirty="0">
                <a:solidFill>
                  <a:srgbClr val="000000">
                    <a:alpha val="100000"/>
                  </a:srgbClr>
                </a:solidFill>
                <a:latin typeface="Arial"/>
                <a:ea typeface="Arial"/>
                <a:cs typeface="Arial"/>
              </a:rPr>
              <a:t>to</a:t>
            </a:r>
            <a:r>
              <a:rPr sz="2500" kern="0" spc="60" dirty="0">
                <a:solidFill>
                  <a:srgbClr val="000000">
                    <a:alpha val="100000"/>
                  </a:srgbClr>
                </a:solidFill>
                <a:latin typeface="Arial"/>
                <a:ea typeface="Arial"/>
                <a:cs typeface="Arial"/>
              </a:rPr>
              <a:t> </a:t>
            </a:r>
            <a:r>
              <a:rPr sz="2500" kern="0" spc="0" dirty="0">
                <a:solidFill>
                  <a:srgbClr val="000000">
                    <a:alpha val="100000"/>
                  </a:srgbClr>
                </a:solidFill>
                <a:latin typeface="Arial"/>
                <a:ea typeface="Arial"/>
                <a:cs typeface="Arial"/>
              </a:rPr>
              <a:t>one</a:t>
            </a:r>
            <a:r>
              <a:rPr sz="2500" kern="0" spc="40" dirty="0">
                <a:solidFill>
                  <a:srgbClr val="000000">
                    <a:alpha val="100000"/>
                  </a:srgbClr>
                </a:solidFill>
                <a:latin typeface="Arial"/>
                <a:ea typeface="Arial"/>
                <a:cs typeface="Arial"/>
              </a:rPr>
              <a:t> </a:t>
            </a:r>
            <a:r>
              <a:rPr sz="2500" kern="0" spc="0" dirty="0">
                <a:solidFill>
                  <a:srgbClr val="000000">
                    <a:alpha val="100000"/>
                  </a:srgbClr>
                </a:solidFill>
                <a:latin typeface="Arial"/>
                <a:ea typeface="Arial"/>
                <a:cs typeface="Arial"/>
              </a:rPr>
              <a:t>sample</a:t>
            </a:r>
            <a:endParaRPr sz="2500" dirty="0">
              <a:latin typeface="Arial"/>
              <a:ea typeface="Arial"/>
              <a:cs typeface="Arial"/>
            </a:endParaRPr>
          </a:p>
        </p:txBody>
      </p:sp>
    </p:spTree>
    <p:extLst>
      <p:ext uri="{BB962C8B-B14F-4D97-AF65-F5344CB8AC3E}">
        <p14:creationId xmlns:p14="http://schemas.microsoft.com/office/powerpoint/2010/main" val="328606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7" name="内容占位符 2"/>
          <p:cNvSpPr txBox="1">
            <a:spLocks/>
          </p:cNvSpPr>
          <p:nvPr/>
        </p:nvSpPr>
        <p:spPr bwMode="auto">
          <a:xfrm>
            <a:off x="609600" y="1826661"/>
            <a:ext cx="10972800" cy="353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lvl="0" indent="0">
              <a:buClr>
                <a:srgbClr val="1C314E"/>
              </a:buClr>
              <a:buNone/>
              <a:defRPr/>
            </a:pPr>
            <a:r>
              <a:rPr lang="zh-CN" altLang="en-US" sz="2400" dirty="0">
                <a:latin typeface="Times New Roman"/>
                <a:ea typeface="华文楷体"/>
              </a:rPr>
              <a:t>训练过程</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每</a:t>
            </a:r>
            <a:r>
              <a:rPr lang="en-US" altLang="zh-CN" sz="2400" dirty="0" smtClean="0">
                <a:latin typeface="Times New Roman"/>
                <a:ea typeface="华文楷体"/>
              </a:rPr>
              <a:t>n</a:t>
            </a:r>
            <a:r>
              <a:rPr lang="zh-CN" altLang="en-US" sz="2400" dirty="0" smtClean="0">
                <a:latin typeface="Times New Roman"/>
                <a:ea typeface="华文楷体"/>
              </a:rPr>
              <a:t>次更新，显示一系列的预测</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检查训练曲线</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起始点就需要对结果进行观测</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如果起始结果不理想，需要调参数重新训练</a:t>
            </a:r>
            <a:endParaRPr lang="zh-CN" altLang="en-US" sz="2400" dirty="0">
              <a:latin typeface="Times New Roman"/>
              <a:ea typeface="华文楷体"/>
            </a:endParaRPr>
          </a:p>
        </p:txBody>
      </p:sp>
      <p:sp>
        <p:nvSpPr>
          <p:cNvPr id="8"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GAN</a:t>
            </a:r>
            <a:r>
              <a:rPr lang="zh-CN" altLang="en-US" dirty="0">
                <a:solidFill>
                  <a:srgbClr val="2A4A75"/>
                </a:solidFill>
                <a:latin typeface="Helvetica"/>
                <a:ea typeface="微软雅黑"/>
              </a:rPr>
              <a:t>性能评价</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335885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6" name="内容占位符 2"/>
          <p:cNvSpPr txBox="1">
            <a:spLocks/>
          </p:cNvSpPr>
          <p:nvPr/>
        </p:nvSpPr>
        <p:spPr bwMode="auto">
          <a:xfrm>
            <a:off x="609600" y="1826661"/>
            <a:ext cx="10972800" cy="353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lvl="0" indent="0">
              <a:buClr>
                <a:srgbClr val="1C314E"/>
              </a:buClr>
              <a:buNone/>
              <a:defRPr/>
            </a:pPr>
            <a:r>
              <a:rPr lang="zh-CN" altLang="en-US" sz="2400" dirty="0" smtClean="0">
                <a:latin typeface="Times New Roman"/>
                <a:ea typeface="华文楷体"/>
              </a:rPr>
              <a:t>训练结束，如何评测</a:t>
            </a:r>
            <a:r>
              <a:rPr lang="en-US" altLang="zh-CN" sz="2400" dirty="0" smtClean="0">
                <a:latin typeface="Times New Roman"/>
                <a:ea typeface="华文楷体"/>
              </a:rPr>
              <a:t>GAN</a:t>
            </a:r>
            <a:r>
              <a:rPr lang="zh-CN" altLang="en-US" sz="2400" dirty="0" smtClean="0">
                <a:latin typeface="Times New Roman"/>
                <a:ea typeface="华文楷体"/>
              </a:rPr>
              <a:t>的性能？存在的问题</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人工</a:t>
            </a:r>
            <a:r>
              <a:rPr lang="zh-CN" altLang="en-US" sz="2400" dirty="0">
                <a:latin typeface="Times New Roman"/>
                <a:ea typeface="华文楷体"/>
              </a:rPr>
              <a:t>无法</a:t>
            </a:r>
            <a:r>
              <a:rPr lang="zh-CN" altLang="en-US" sz="2400" dirty="0" smtClean="0">
                <a:latin typeface="Times New Roman"/>
                <a:ea typeface="华文楷体"/>
              </a:rPr>
              <a:t>确定模型性能</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人</a:t>
            </a:r>
            <a:r>
              <a:rPr lang="zh-CN" altLang="en-US" sz="2400" dirty="0">
                <a:latin typeface="Times New Roman"/>
                <a:ea typeface="华文楷体"/>
              </a:rPr>
              <a:t>们在论文中挑选结果</a:t>
            </a:r>
            <a:r>
              <a:rPr lang="en-US" altLang="zh-CN" sz="2400" dirty="0">
                <a:latin typeface="Times New Roman"/>
                <a:ea typeface="华文楷体"/>
              </a:rPr>
              <a:t>——</a:t>
            </a:r>
            <a:r>
              <a:rPr lang="zh-CN" altLang="en-US" sz="2400" dirty="0">
                <a:latin typeface="Times New Roman"/>
                <a:ea typeface="华文楷体"/>
              </a:rPr>
              <a:t>也许有些结果总是看起来不错，但如何量化呢</a:t>
            </a:r>
            <a:r>
              <a:rPr lang="zh-CN" altLang="en-US" sz="2400" dirty="0" smtClean="0">
                <a:latin typeface="Times New Roman"/>
                <a:ea typeface="华文楷体"/>
              </a:rPr>
              <a:t>？</a:t>
            </a:r>
            <a:endParaRPr lang="en-US" altLang="zh-CN" sz="2400" dirty="0" smtClean="0">
              <a:latin typeface="Times New Roman"/>
              <a:ea typeface="华文楷体"/>
            </a:endParaRPr>
          </a:p>
          <a:p>
            <a:pPr lvl="0">
              <a:buClr>
                <a:srgbClr val="1C314E"/>
              </a:buClr>
              <a:defRPr/>
            </a:pPr>
            <a:r>
              <a:rPr lang="zh-CN" altLang="en-US" sz="2400" dirty="0">
                <a:latin typeface="Times New Roman"/>
                <a:ea typeface="华文楷体"/>
              </a:rPr>
              <a:t>模</a:t>
            </a:r>
            <a:r>
              <a:rPr lang="zh-CN" altLang="en-US" sz="2400" dirty="0" smtClean="0">
                <a:latin typeface="Times New Roman"/>
                <a:ea typeface="华文楷体"/>
              </a:rPr>
              <a:t>型只</a:t>
            </a:r>
            <a:r>
              <a:rPr lang="zh-CN" altLang="en-US" sz="2400" dirty="0">
                <a:latin typeface="Times New Roman"/>
                <a:ea typeface="华文楷体"/>
              </a:rPr>
              <a:t>是记</a:t>
            </a:r>
            <a:r>
              <a:rPr lang="zh-CN" altLang="en-US" sz="2400" dirty="0" smtClean="0">
                <a:latin typeface="Times New Roman"/>
                <a:ea typeface="华文楷体"/>
              </a:rPr>
              <a:t>忆数据，还是具备泛化？</a:t>
            </a:r>
            <a:endParaRPr lang="en-US" altLang="zh-CN" sz="2400" dirty="0" smtClean="0">
              <a:latin typeface="Times New Roman"/>
              <a:ea typeface="华文楷体"/>
            </a:endParaRPr>
          </a:p>
        </p:txBody>
      </p:sp>
      <p:sp>
        <p:nvSpPr>
          <p:cNvPr id="7"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GAN</a:t>
            </a:r>
            <a:r>
              <a:rPr lang="zh-CN" altLang="en-US" dirty="0">
                <a:solidFill>
                  <a:srgbClr val="2A4A75"/>
                </a:solidFill>
                <a:latin typeface="Helvetica"/>
                <a:ea typeface="微软雅黑"/>
              </a:rPr>
              <a:t>性能评价</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215497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7" name="内容占位符 2"/>
          <p:cNvSpPr txBox="1">
            <a:spLocks/>
          </p:cNvSpPr>
          <p:nvPr/>
        </p:nvSpPr>
        <p:spPr bwMode="auto">
          <a:xfrm>
            <a:off x="609600" y="1826661"/>
            <a:ext cx="10972800" cy="418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lvl="0" indent="0">
              <a:buClr>
                <a:srgbClr val="1C314E"/>
              </a:buClr>
              <a:buNone/>
              <a:defRPr/>
            </a:pPr>
            <a:r>
              <a:rPr lang="zh-CN" altLang="en-US" sz="2400" dirty="0">
                <a:latin typeface="Times New Roman"/>
                <a:ea typeface="华文楷体"/>
              </a:rPr>
              <a:t>生成</a:t>
            </a:r>
            <a:r>
              <a:rPr lang="zh-CN" altLang="en-US" sz="2400" dirty="0" smtClean="0">
                <a:latin typeface="Times New Roman"/>
                <a:ea typeface="华文楷体"/>
              </a:rPr>
              <a:t>器方法</a:t>
            </a:r>
            <a:endParaRPr lang="en-US" altLang="zh-CN" sz="2400" dirty="0" smtClean="0">
              <a:latin typeface="Times New Roman"/>
              <a:ea typeface="华文楷体"/>
            </a:endParaRPr>
          </a:p>
          <a:p>
            <a:pPr marL="0" lvl="0" indent="0">
              <a:buClr>
                <a:srgbClr val="1C314E"/>
              </a:buClr>
              <a:buNone/>
              <a:defRPr/>
            </a:pPr>
            <a:r>
              <a:rPr lang="en-US" altLang="zh-CN" sz="2400" dirty="0" smtClean="0">
                <a:latin typeface="Times New Roman"/>
                <a:ea typeface="华文楷体"/>
              </a:rPr>
              <a:t>Inception </a:t>
            </a:r>
            <a:r>
              <a:rPr lang="en-US" altLang="zh-CN" sz="2400" dirty="0">
                <a:latin typeface="Times New Roman"/>
                <a:ea typeface="华文楷体"/>
              </a:rPr>
              <a:t>Score (IS)</a:t>
            </a:r>
          </a:p>
          <a:p>
            <a:pPr lvl="0">
              <a:buClr>
                <a:srgbClr val="1C314E"/>
              </a:buClr>
              <a:defRPr/>
            </a:pPr>
            <a:r>
              <a:rPr lang="zh-CN" altLang="en-US" sz="2400" dirty="0" smtClean="0">
                <a:latin typeface="Times New Roman"/>
                <a:ea typeface="华文楷体"/>
              </a:rPr>
              <a:t>衡</a:t>
            </a:r>
            <a:r>
              <a:rPr lang="zh-CN" altLang="en-US" sz="2400" dirty="0">
                <a:latin typeface="Times New Roman"/>
                <a:ea typeface="华文楷体"/>
              </a:rPr>
              <a:t>量显著性和多样</a:t>
            </a:r>
            <a:r>
              <a:rPr lang="zh-CN" altLang="en-US" sz="2400" dirty="0" smtClean="0">
                <a:latin typeface="Times New Roman"/>
                <a:ea typeface="华文楷体"/>
              </a:rPr>
              <a:t>性</a:t>
            </a:r>
            <a:endParaRPr lang="en-US" altLang="zh-CN" sz="2400" dirty="0" smtClean="0">
              <a:latin typeface="Times New Roman"/>
              <a:ea typeface="华文楷体"/>
            </a:endParaRPr>
          </a:p>
          <a:p>
            <a:pPr marL="0" lvl="0" indent="0">
              <a:buClr>
                <a:srgbClr val="1C314E"/>
              </a:buClr>
              <a:buNone/>
              <a:defRPr/>
            </a:pPr>
            <a:r>
              <a:rPr lang="zh-CN" altLang="en-US" sz="2400" dirty="0" smtClean="0">
                <a:latin typeface="Times New Roman"/>
                <a:ea typeface="华文楷体"/>
              </a:rPr>
              <a:t>显著性：检</a:t>
            </a:r>
            <a:r>
              <a:rPr lang="zh-CN" altLang="en-US" sz="2400" dirty="0">
                <a:latin typeface="Times New Roman"/>
                <a:ea typeface="华文楷体"/>
              </a:rPr>
              <a:t>查生成的图像是否可以高置信度分类（即仅在单个类上获得高分</a:t>
            </a:r>
            <a:r>
              <a:rPr lang="zh-CN" altLang="en-US" sz="2400" dirty="0" smtClean="0">
                <a:latin typeface="Times New Roman"/>
                <a:ea typeface="华文楷体"/>
              </a:rPr>
              <a:t>）</a:t>
            </a:r>
            <a:endParaRPr lang="en-US" altLang="zh-CN" sz="2400" dirty="0" smtClean="0">
              <a:latin typeface="Times New Roman"/>
              <a:ea typeface="华文楷体"/>
            </a:endParaRPr>
          </a:p>
          <a:p>
            <a:pPr marL="0" lvl="0" indent="0">
              <a:buClr>
                <a:srgbClr val="1C314E"/>
              </a:buClr>
              <a:buNone/>
              <a:defRPr/>
            </a:pPr>
            <a:r>
              <a:rPr lang="zh-CN" altLang="en-US" sz="2400" dirty="0">
                <a:latin typeface="Times New Roman"/>
                <a:ea typeface="华文楷体"/>
              </a:rPr>
              <a:t>多样性：检查我们是否获得了所有类别的样本</a:t>
            </a:r>
            <a:endParaRPr lang="en-US" altLang="zh-CN" sz="2400" dirty="0" smtClean="0">
              <a:latin typeface="Times New Roman"/>
              <a:ea typeface="华文楷体"/>
            </a:endParaRPr>
          </a:p>
          <a:p>
            <a:pPr lvl="0">
              <a:buClr>
                <a:srgbClr val="1C314E"/>
              </a:buClr>
              <a:defRPr/>
            </a:pPr>
            <a:endParaRPr lang="en-US" altLang="zh-CN" sz="2400" dirty="0">
              <a:latin typeface="Times New Roman"/>
              <a:ea typeface="华文楷体"/>
            </a:endParaRPr>
          </a:p>
          <a:p>
            <a:pPr lvl="0">
              <a:buClr>
                <a:srgbClr val="1C314E"/>
              </a:buClr>
              <a:defRPr/>
            </a:pPr>
            <a:endParaRPr lang="en-US" altLang="zh-CN" sz="2400" dirty="0">
              <a:latin typeface="Times New Roman"/>
              <a:ea typeface="华文楷体"/>
            </a:endParaRPr>
          </a:p>
        </p:txBody>
      </p:sp>
      <p:sp>
        <p:nvSpPr>
          <p:cNvPr id="8"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GAN</a:t>
            </a:r>
            <a:r>
              <a:rPr lang="zh-CN" altLang="en-US" dirty="0">
                <a:solidFill>
                  <a:srgbClr val="2A4A75"/>
                </a:solidFill>
                <a:latin typeface="Helvetica"/>
                <a:ea typeface="微软雅黑"/>
              </a:rPr>
              <a:t>性能评价</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1962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5.2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生成对抗网络</a:t>
            </a:r>
          </a:p>
        </p:txBody>
      </p:sp>
      <p:sp>
        <p:nvSpPr>
          <p:cNvPr id="7" name="内容占位符 2"/>
          <p:cNvSpPr txBox="1">
            <a:spLocks/>
          </p:cNvSpPr>
          <p:nvPr/>
        </p:nvSpPr>
        <p:spPr bwMode="auto">
          <a:xfrm>
            <a:off x="609600" y="1826661"/>
            <a:ext cx="10972800" cy="353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lvl="0" indent="0">
              <a:buClr>
                <a:srgbClr val="1C314E"/>
              </a:buClr>
              <a:buNone/>
              <a:defRPr/>
            </a:pPr>
            <a:r>
              <a:rPr lang="zh-CN" altLang="en-US" sz="2400" dirty="0" smtClean="0">
                <a:latin typeface="Times New Roman"/>
                <a:ea typeface="华文楷体"/>
              </a:rPr>
              <a:t>判别器方法</a:t>
            </a:r>
            <a:endParaRPr lang="en-US" altLang="zh-CN" sz="2400" dirty="0" smtClean="0">
              <a:latin typeface="Times New Roman"/>
              <a:ea typeface="华文楷体"/>
            </a:endParaRPr>
          </a:p>
          <a:p>
            <a:pPr marL="0" lvl="0" indent="0">
              <a:buClr>
                <a:srgbClr val="1C314E"/>
              </a:buClr>
              <a:buNone/>
              <a:defRPr/>
            </a:pPr>
            <a:r>
              <a:rPr lang="zh-CN" altLang="en-US" sz="2400" dirty="0" smtClean="0">
                <a:latin typeface="Times New Roman"/>
                <a:ea typeface="华文楷体"/>
              </a:rPr>
              <a:t>如果我们最终得到一个强判别器</a:t>
            </a:r>
            <a:r>
              <a:rPr lang="en-US" altLang="zh-CN" sz="2400" dirty="0" smtClean="0">
                <a:latin typeface="Times New Roman"/>
                <a:ea typeface="华文楷体"/>
              </a:rPr>
              <a:t>D</a:t>
            </a:r>
            <a:r>
              <a:rPr lang="zh-CN" altLang="en-US" sz="2400" dirty="0" smtClean="0">
                <a:latin typeface="Times New Roman"/>
                <a:ea typeface="华文楷体"/>
              </a:rPr>
              <a:t>，那么生成器也必须是好的</a:t>
            </a:r>
            <a:endParaRPr lang="en-US" altLang="zh-CN" sz="2400" dirty="0">
              <a:latin typeface="Times New Roman"/>
              <a:ea typeface="华文楷体"/>
            </a:endParaRPr>
          </a:p>
          <a:p>
            <a:pPr lvl="0">
              <a:buClr>
                <a:srgbClr val="1C314E"/>
              </a:buClr>
              <a:defRPr/>
            </a:pPr>
            <a:r>
              <a:rPr lang="zh-CN" altLang="en-US" sz="2400" dirty="0" smtClean="0">
                <a:latin typeface="Times New Roman"/>
                <a:ea typeface="华文楷体"/>
              </a:rPr>
              <a:t>使用</a:t>
            </a:r>
            <a:r>
              <a:rPr lang="en-US" altLang="zh-CN" sz="2400" dirty="0" smtClean="0">
                <a:latin typeface="Times New Roman"/>
                <a:ea typeface="华文楷体"/>
              </a:rPr>
              <a:t>D</a:t>
            </a:r>
            <a:r>
              <a:rPr lang="zh-CN" altLang="en-US" sz="2400" dirty="0" smtClean="0">
                <a:latin typeface="Times New Roman"/>
                <a:ea typeface="华文楷体"/>
              </a:rPr>
              <a:t>特征，用于分类网络</a:t>
            </a:r>
            <a:endParaRPr lang="en-US" altLang="zh-CN" sz="2400" dirty="0">
              <a:latin typeface="Times New Roman"/>
              <a:ea typeface="华文楷体"/>
            </a:endParaRPr>
          </a:p>
          <a:p>
            <a:pPr lvl="0">
              <a:buClr>
                <a:srgbClr val="1C314E"/>
              </a:buClr>
              <a:defRPr/>
            </a:pPr>
            <a:r>
              <a:rPr lang="zh-CN" altLang="en-US" sz="2400" dirty="0" smtClean="0">
                <a:latin typeface="Times New Roman"/>
                <a:ea typeface="华文楷体"/>
              </a:rPr>
              <a:t>只微调最后一层</a:t>
            </a:r>
            <a:endParaRPr lang="en-US" altLang="zh-CN" sz="2400" dirty="0">
              <a:latin typeface="Times New Roman"/>
              <a:ea typeface="华文楷体"/>
            </a:endParaRPr>
          </a:p>
          <a:p>
            <a:pPr lvl="0">
              <a:buClr>
                <a:srgbClr val="1C314E"/>
              </a:buClr>
              <a:defRPr/>
            </a:pPr>
            <a:r>
              <a:rPr lang="zh-CN" altLang="en-US" sz="2400" dirty="0" smtClean="0">
                <a:latin typeface="Times New Roman"/>
                <a:ea typeface="华文楷体"/>
              </a:rPr>
              <a:t>如果分了结果好</a:t>
            </a:r>
            <a:r>
              <a:rPr lang="en-US" altLang="zh-CN" sz="2400" dirty="0" smtClean="0">
                <a:latin typeface="Times New Roman"/>
                <a:ea typeface="华文楷体"/>
              </a:rPr>
              <a:t>-&gt;</a:t>
            </a:r>
            <a:r>
              <a:rPr lang="zh-CN" altLang="en-US" sz="2400" dirty="0" smtClean="0">
                <a:latin typeface="Times New Roman"/>
                <a:ea typeface="华文楷体"/>
              </a:rPr>
              <a:t>我们有良好的</a:t>
            </a:r>
            <a:r>
              <a:rPr lang="en-US" altLang="zh-CN" sz="2400" dirty="0" smtClean="0">
                <a:latin typeface="Times New Roman"/>
                <a:ea typeface="华文楷体"/>
              </a:rPr>
              <a:t>D</a:t>
            </a:r>
            <a:r>
              <a:rPr lang="zh-CN" altLang="en-US" sz="2400" dirty="0" smtClean="0">
                <a:latin typeface="Times New Roman"/>
                <a:ea typeface="华文楷体"/>
              </a:rPr>
              <a:t>和</a:t>
            </a:r>
            <a:r>
              <a:rPr lang="en-US" altLang="zh-CN" sz="2400" dirty="0" smtClean="0">
                <a:latin typeface="Times New Roman"/>
                <a:ea typeface="华文楷体"/>
              </a:rPr>
              <a:t>G</a:t>
            </a:r>
            <a:endParaRPr lang="zh-CN" altLang="en-US" sz="2400" dirty="0">
              <a:latin typeface="Times New Roman"/>
              <a:ea typeface="华文楷体"/>
            </a:endParaRPr>
          </a:p>
        </p:txBody>
      </p:sp>
      <p:sp>
        <p:nvSpPr>
          <p:cNvPr id="8"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GAN</a:t>
            </a:r>
            <a:r>
              <a:rPr lang="zh-CN" altLang="en-US" dirty="0">
                <a:solidFill>
                  <a:srgbClr val="2A4A75"/>
                </a:solidFill>
                <a:latin typeface="Helvetica"/>
                <a:ea typeface="微软雅黑"/>
              </a:rPr>
              <a:t>性能评价</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197578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5.3 </a:t>
            </a:r>
            <a:r>
              <a:rPr lang="zh-CN" altLang="en-US" sz="4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条件生成网络</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4"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smtClean="0">
                <a:solidFill>
                  <a:srgbClr val="2A4A75"/>
                </a:solidFill>
                <a:latin typeface="Helvetica"/>
                <a:ea typeface="微软雅黑"/>
              </a:rPr>
              <a:t>GAN</a:t>
            </a:r>
            <a:r>
              <a:rPr lang="zh-CN" altLang="en-US" dirty="0" smtClean="0">
                <a:solidFill>
                  <a:srgbClr val="2A4A75"/>
                </a:solidFill>
                <a:latin typeface="Helvetica"/>
                <a:ea typeface="微软雅黑"/>
              </a:rPr>
              <a:t>非定向生产</a:t>
            </a:r>
            <a:endParaRPr lang="en-US" altLang="zh-CN" dirty="0">
              <a:solidFill>
                <a:srgbClr val="2A4A75"/>
              </a:solidFill>
              <a:latin typeface="Helvetica"/>
              <a:ea typeface="微软雅黑"/>
            </a:endParaRPr>
          </a:p>
        </p:txBody>
      </p:sp>
      <p:pic>
        <p:nvPicPr>
          <p:cNvPr id="5" name="picture 560"/>
          <p:cNvPicPr>
            <a:picLocks noChangeAspect="1"/>
          </p:cNvPicPr>
          <p:nvPr/>
        </p:nvPicPr>
        <p:blipFill>
          <a:blip r:embed="rId4"/>
          <a:stretch>
            <a:fillRect/>
          </a:stretch>
        </p:blipFill>
        <p:spPr>
          <a:xfrm rot="21600000">
            <a:off x="6338670" y="2500154"/>
            <a:ext cx="3849624" cy="3849623"/>
          </a:xfrm>
          <a:prstGeom prst="rect">
            <a:avLst/>
          </a:prstGeom>
        </p:spPr>
      </p:pic>
      <p:pic>
        <p:nvPicPr>
          <p:cNvPr id="6" name="picture 562"/>
          <p:cNvPicPr>
            <a:picLocks noChangeAspect="1"/>
          </p:cNvPicPr>
          <p:nvPr/>
        </p:nvPicPr>
        <p:blipFill>
          <a:blip r:embed="rId5"/>
          <a:stretch>
            <a:fillRect/>
          </a:stretch>
        </p:blipFill>
        <p:spPr>
          <a:xfrm rot="21600000">
            <a:off x="1969362" y="2500154"/>
            <a:ext cx="3849623" cy="3849623"/>
          </a:xfrm>
          <a:prstGeom prst="rect">
            <a:avLst/>
          </a:prstGeom>
        </p:spPr>
      </p:pic>
    </p:spTree>
    <p:extLst>
      <p:ext uri="{BB962C8B-B14F-4D97-AF65-F5344CB8AC3E}">
        <p14:creationId xmlns:p14="http://schemas.microsoft.com/office/powerpoint/2010/main" val="375200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5.1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生成模型概述</a:t>
            </a:r>
          </a:p>
        </p:txBody>
      </p:sp>
      <p:sp>
        <p:nvSpPr>
          <p:cNvPr id="37" name="标题 3">
            <a:extLst>
              <a:ext uri="{FF2B5EF4-FFF2-40B4-BE49-F238E27FC236}">
                <a16:creationId xmlns:a16="http://schemas.microsoft.com/office/drawing/2014/main" xmlns="" id="{E68981E0-4D1E-4ABD-BD75-6AFA7F7BE519}"/>
              </a:ext>
            </a:extLst>
          </p:cNvPr>
          <p:cNvSpPr txBox="1">
            <a:spLocks/>
          </p:cNvSpPr>
          <p:nvPr/>
        </p:nvSpPr>
        <p:spPr bwMode="auto">
          <a:xfrm>
            <a:off x="655036" y="1070610"/>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smtClean="0">
                <a:ln>
                  <a:noFill/>
                </a:ln>
                <a:solidFill>
                  <a:srgbClr val="2A4A75"/>
                </a:solidFill>
                <a:effectLst/>
                <a:uLnTx/>
                <a:uFillTx/>
                <a:latin typeface="Helvetica"/>
                <a:ea typeface="微软雅黑"/>
                <a:cs typeface="+mj-cs"/>
              </a:rPr>
              <a:t>生成模型：一系列用于随机生成可观测数据的模型</a:t>
            </a:r>
            <a:endParaRPr kumimoji="0" lang="zh-CN" altLang="en-US" sz="2800" b="0" i="0" u="none" strike="noStrike" kern="1200" cap="none" spc="0" normalizeH="0" baseline="0" noProof="0" dirty="0">
              <a:ln>
                <a:noFill/>
              </a:ln>
              <a:solidFill>
                <a:srgbClr val="2A4A75"/>
              </a:solidFill>
              <a:effectLst/>
              <a:uLnTx/>
              <a:uFillTx/>
              <a:latin typeface="Helvetica"/>
              <a:ea typeface="微软雅黑"/>
              <a:cs typeface="+mj-cs"/>
            </a:endParaRPr>
          </a:p>
        </p:txBody>
      </p:sp>
      <p:sp>
        <p:nvSpPr>
          <p:cNvPr id="38" name="内容占位符 2">
            <a:extLst>
              <a:ext uri="{FF2B5EF4-FFF2-40B4-BE49-F238E27FC236}">
                <a16:creationId xmlns:a16="http://schemas.microsoft.com/office/drawing/2014/main" xmlns="" id="{AF1DAD39-2CCB-43A4-AC41-FAD83FA802E8}"/>
              </a:ext>
            </a:extLst>
          </p:cNvPr>
          <p:cNvSpPr txBox="1">
            <a:spLocks/>
          </p:cNvSpPr>
          <p:nvPr/>
        </p:nvSpPr>
        <p:spPr bwMode="auto">
          <a:xfrm>
            <a:off x="655036" y="1985010"/>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3591" marR="0" lvl="0" indent="-153591" algn="l" defTabSz="914400" rtl="0" eaLnBrk="1" fontAlgn="base" latinLnBrk="0" hangingPunct="1">
              <a:lnSpc>
                <a:spcPct val="100000"/>
              </a:lnSpc>
              <a:spcBef>
                <a:spcPts val="338"/>
              </a:spcBef>
              <a:spcAft>
                <a:spcPct val="0"/>
              </a:spcAft>
              <a:buClr>
                <a:srgbClr val="1C314E"/>
              </a:buClr>
              <a:buSzPct val="76000"/>
              <a:buFont typeface="Wingdings 3" panose="05040102010807070707" pitchFamily="18" charset="2"/>
              <a:buChar char=""/>
              <a:tabLst/>
              <a:defRPr/>
            </a:pPr>
            <a:r>
              <a:rPr kumimoji="0" lang="zh-CN" altLang="en-US" sz="2800" b="0" i="0" u="none" strike="noStrike" kern="1200" cap="none" spc="0" normalizeH="0" baseline="0" noProof="0" dirty="0" smtClean="0">
                <a:ln>
                  <a:noFill/>
                </a:ln>
                <a:solidFill>
                  <a:srgbClr val="AD470F"/>
                </a:solidFill>
                <a:effectLst/>
                <a:uLnTx/>
                <a:uFillTx/>
                <a:latin typeface="Times New Roman"/>
                <a:ea typeface="华文楷体"/>
                <a:cs typeface="Arial" panose="020B0604020202020204" pitchFamily="34" charset="0"/>
              </a:rPr>
              <a:t>生成模型包含两个步骤：</a:t>
            </a:r>
          </a:p>
          <a:p>
            <a:pPr marL="308075" marR="0" lvl="1" indent="-153591" algn="l" defTabSz="914400" rtl="0" eaLnBrk="1" fontAlgn="base" latinLnBrk="0" hangingPunct="1">
              <a:lnSpc>
                <a:spcPct val="100000"/>
              </a:lnSpc>
              <a:spcBef>
                <a:spcPts val="281"/>
              </a:spcBef>
              <a:spcAft>
                <a:spcPct val="0"/>
              </a:spcAft>
              <a:buClr>
                <a:srgbClr val="EB641B"/>
              </a:buClr>
              <a:buSzPct val="76000"/>
              <a:buFont typeface="Wingdings 3" panose="05040102010807070707" pitchFamily="18" charset="2"/>
              <a:buChar char=""/>
              <a:tabLst/>
              <a:defRPr/>
            </a:pP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cs typeface="+mn-cs"/>
              </a:rPr>
              <a:t>密度估计</a:t>
            </a:r>
          </a:p>
          <a:p>
            <a:pPr marL="308075" marR="0" lvl="1" indent="-153591" algn="l" defTabSz="914400" rtl="0" eaLnBrk="1" fontAlgn="base" latinLnBrk="0" hangingPunct="1">
              <a:lnSpc>
                <a:spcPct val="100000"/>
              </a:lnSpc>
              <a:spcBef>
                <a:spcPts val="281"/>
              </a:spcBef>
              <a:spcAft>
                <a:spcPct val="0"/>
              </a:spcAft>
              <a:buClr>
                <a:srgbClr val="EB641B"/>
              </a:buClr>
              <a:buSzPct val="76000"/>
              <a:buFont typeface="Wingdings 3" panose="05040102010807070707" pitchFamily="18" charset="2"/>
              <a:buChar char=""/>
              <a:tabLst/>
              <a:defRPr/>
            </a:pPr>
            <a:r>
              <a:rPr kumimoji="0" lang="zh-CN" altLang="en-US" sz="2400" b="0" i="0" u="none" strike="noStrike" kern="1200" cap="none" spc="0" normalizeH="0" baseline="0" noProof="0" dirty="0" smtClean="0">
                <a:ln>
                  <a:noFill/>
                </a:ln>
                <a:solidFill>
                  <a:srgbClr val="2A4A75"/>
                </a:solidFill>
                <a:effectLst/>
                <a:uLnTx/>
                <a:uFillTx/>
                <a:latin typeface="Times New Roman"/>
                <a:ea typeface="华文楷体"/>
                <a:cs typeface="+mn-cs"/>
              </a:rPr>
              <a:t>采样</a:t>
            </a:r>
            <a:endParaRPr kumimoji="0" lang="zh-CN" altLang="en-US" sz="2400" b="0" i="0" u="none" strike="noStrike" kern="1200" cap="none" spc="0" normalizeH="0" baseline="0" noProof="0" dirty="0">
              <a:ln>
                <a:noFill/>
              </a:ln>
              <a:solidFill>
                <a:srgbClr val="2A4A75"/>
              </a:solidFill>
              <a:effectLst/>
              <a:uLnTx/>
              <a:uFillTx/>
              <a:latin typeface="Times New Roman"/>
              <a:ea typeface="华文楷体"/>
              <a:cs typeface="+mn-cs"/>
            </a:endParaRPr>
          </a:p>
        </p:txBody>
      </p:sp>
      <p:pic>
        <p:nvPicPr>
          <p:cNvPr id="39" name="图片 38">
            <a:extLst>
              <a:ext uri="{FF2B5EF4-FFF2-40B4-BE49-F238E27FC236}">
                <a16:creationId xmlns:a16="http://schemas.microsoft.com/office/drawing/2014/main" xmlns="" id="{6212A402-0419-49BB-80EE-3EEFF4F13C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07855" y="3619760"/>
            <a:ext cx="6860274" cy="2438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5.3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条件生成网络</a:t>
            </a:r>
          </a:p>
        </p:txBody>
      </p:sp>
      <p:sp>
        <p:nvSpPr>
          <p:cNvPr id="25" name="矩形 24">
            <a:extLst>
              <a:ext uri="{FF2B5EF4-FFF2-40B4-BE49-F238E27FC236}">
                <a16:creationId xmlns="" xmlns:a16="http://schemas.microsoft.com/office/drawing/2014/main" id="{5F292864-0285-48E0-88BE-12419EE7961D}"/>
              </a:ext>
            </a:extLst>
          </p:cNvPr>
          <p:cNvSpPr/>
          <p:nvPr/>
        </p:nvSpPr>
        <p:spPr>
          <a:xfrm>
            <a:off x="5277041" y="4837725"/>
            <a:ext cx="1517650" cy="1091455"/>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p:txBody>
      </p:sp>
      <p:cxnSp>
        <p:nvCxnSpPr>
          <p:cNvPr id="26" name="直線單箭頭接點 20">
            <a:extLst>
              <a:ext uri="{FF2B5EF4-FFF2-40B4-BE49-F238E27FC236}">
                <a16:creationId xmlns="" xmlns:a16="http://schemas.microsoft.com/office/drawing/2014/main" id="{2F154480-A360-4391-BD9B-3BCA4F9A5C84}"/>
              </a:ext>
            </a:extLst>
          </p:cNvPr>
          <p:cNvCxnSpPr/>
          <p:nvPr/>
        </p:nvCxnSpPr>
        <p:spPr>
          <a:xfrm>
            <a:off x="6822827" y="5382901"/>
            <a:ext cx="577552" cy="0"/>
          </a:xfrm>
          <a:prstGeom prst="straightConnector1">
            <a:avLst/>
          </a:prstGeom>
          <a:noFill/>
          <a:ln w="76200" cap="flat" cmpd="sng" algn="ctr">
            <a:solidFill>
              <a:srgbClr val="2A4A75"/>
            </a:solidFill>
            <a:prstDash val="solid"/>
            <a:tailEnd type="triangle"/>
          </a:ln>
          <a:effectLst/>
        </p:spPr>
      </p:cxnSp>
      <p:cxnSp>
        <p:nvCxnSpPr>
          <p:cNvPr id="27" name="直線單箭頭接點 21">
            <a:extLst>
              <a:ext uri="{FF2B5EF4-FFF2-40B4-BE49-F238E27FC236}">
                <a16:creationId xmlns="" xmlns:a16="http://schemas.microsoft.com/office/drawing/2014/main" id="{F195D6EE-421C-42B7-B1C6-8884912B127C}"/>
              </a:ext>
            </a:extLst>
          </p:cNvPr>
          <p:cNvCxnSpPr/>
          <p:nvPr/>
        </p:nvCxnSpPr>
        <p:spPr>
          <a:xfrm>
            <a:off x="4673985" y="5378587"/>
            <a:ext cx="577552" cy="0"/>
          </a:xfrm>
          <a:prstGeom prst="straightConnector1">
            <a:avLst/>
          </a:prstGeom>
          <a:noFill/>
          <a:ln w="76200" cap="flat" cmpd="sng" algn="ctr">
            <a:solidFill>
              <a:srgbClr val="2A4A75"/>
            </a:solidFill>
            <a:prstDash val="solid"/>
            <a:tailEnd type="triangle"/>
          </a:ln>
          <a:effectLst/>
        </p:spPr>
      </p:cxnSp>
      <p:sp>
        <p:nvSpPr>
          <p:cNvPr id="28" name="文字方塊 22">
            <a:extLst>
              <a:ext uri="{FF2B5EF4-FFF2-40B4-BE49-F238E27FC236}">
                <a16:creationId xmlns="" xmlns:a16="http://schemas.microsoft.com/office/drawing/2014/main" id="{752812ED-61D6-4E9E-B205-18424F4CB132}"/>
              </a:ext>
            </a:extLst>
          </p:cNvPr>
          <p:cNvSpPr txBox="1"/>
          <p:nvPr/>
        </p:nvSpPr>
        <p:spPr>
          <a:xfrm>
            <a:off x="304800" y="4624036"/>
            <a:ext cx="4518171" cy="461665"/>
          </a:xfrm>
          <a:prstGeom prst="rect">
            <a:avLst/>
          </a:prstGeom>
          <a:noFill/>
        </p:spPr>
        <p:txBody>
          <a:bodyPr wrap="square" rtlCol="0">
            <a:spAutoFit/>
          </a:bodyPr>
          <a:lstStyle/>
          <a:p>
            <a:pPr eaLnBrk="0" fontAlgn="base" hangingPunct="0">
              <a:spcBef>
                <a:spcPct val="0"/>
              </a:spcBef>
              <a:spcAft>
                <a:spcPct val="0"/>
              </a:spcAft>
            </a:pPr>
            <a:r>
              <a:rPr lang="en-US" altLang="zh-TW" sz="2400" dirty="0">
                <a:solidFill>
                  <a:srgbClr val="2A4A75"/>
                </a:solidFill>
                <a:latin typeface="Arial" panose="020B0604020202020204" pitchFamily="34" charset="0"/>
                <a:ea typeface="华文楷体"/>
                <a:cs typeface="Arial" panose="020B0604020202020204" pitchFamily="34" charset="0"/>
              </a:rPr>
              <a:t>“Girl with red hair and red eyes”</a:t>
            </a:r>
            <a:endParaRPr lang="zh-TW" altLang="en-US" sz="2400" dirty="0">
              <a:solidFill>
                <a:srgbClr val="2A4A75"/>
              </a:solidFill>
              <a:latin typeface="Arial" panose="020B0604020202020204" pitchFamily="34" charset="0"/>
              <a:ea typeface="华文楷体"/>
              <a:cs typeface="Arial" panose="020B0604020202020204" pitchFamily="34" charset="0"/>
            </a:endParaRPr>
          </a:p>
        </p:txBody>
      </p:sp>
      <p:sp>
        <p:nvSpPr>
          <p:cNvPr id="29" name="文字方塊 23">
            <a:extLst>
              <a:ext uri="{FF2B5EF4-FFF2-40B4-BE49-F238E27FC236}">
                <a16:creationId xmlns="" xmlns:a16="http://schemas.microsoft.com/office/drawing/2014/main" id="{E8D94ADB-BE2C-4DA3-A6E5-332FF44D0E59}"/>
              </a:ext>
            </a:extLst>
          </p:cNvPr>
          <p:cNvSpPr txBox="1"/>
          <p:nvPr/>
        </p:nvSpPr>
        <p:spPr>
          <a:xfrm>
            <a:off x="387784" y="5488138"/>
            <a:ext cx="4435187" cy="461665"/>
          </a:xfrm>
          <a:prstGeom prst="rect">
            <a:avLst/>
          </a:prstGeom>
          <a:noFill/>
        </p:spPr>
        <p:txBody>
          <a:bodyPr wrap="square" rtlCol="0">
            <a:spAutoFit/>
          </a:bodyPr>
          <a:lstStyle/>
          <a:p>
            <a:pPr eaLnBrk="0" fontAlgn="base" hangingPunct="0">
              <a:spcBef>
                <a:spcPct val="0"/>
              </a:spcBef>
              <a:spcAft>
                <a:spcPct val="0"/>
              </a:spcAft>
            </a:pPr>
            <a:r>
              <a:rPr lang="en-US" altLang="zh-TW" sz="2400" dirty="0">
                <a:solidFill>
                  <a:srgbClr val="2A4A75"/>
                </a:solidFill>
                <a:latin typeface="Arial" panose="020B0604020202020204" pitchFamily="34" charset="0"/>
                <a:ea typeface="华文楷体"/>
                <a:cs typeface="Arial" panose="020B0604020202020204" pitchFamily="34" charset="0"/>
              </a:rPr>
              <a:t>“Girl </a:t>
            </a:r>
            <a:r>
              <a:rPr lang="en-US" altLang="zh-TW" sz="2400" dirty="0" smtClean="0">
                <a:solidFill>
                  <a:srgbClr val="2A4A75"/>
                </a:solidFill>
                <a:latin typeface="Arial" panose="020B0604020202020204" pitchFamily="34" charset="0"/>
                <a:ea typeface="华文楷体"/>
                <a:cs typeface="Arial" panose="020B0604020202020204" pitchFamily="34" charset="0"/>
              </a:rPr>
              <a:t>with….”</a:t>
            </a:r>
            <a:endParaRPr lang="zh-TW" altLang="en-US" sz="2400" dirty="0">
              <a:solidFill>
                <a:srgbClr val="2A4A75"/>
              </a:solidFill>
              <a:latin typeface="Arial" panose="020B0604020202020204" pitchFamily="34" charset="0"/>
              <a:ea typeface="华文楷体"/>
              <a:cs typeface="Arial" panose="020B0604020202020204" pitchFamily="34" charset="0"/>
            </a:endParaRPr>
          </a:p>
        </p:txBody>
      </p:sp>
      <p:pic>
        <p:nvPicPr>
          <p:cNvPr id="30" name="圖片 24">
            <a:extLst>
              <a:ext uri="{FF2B5EF4-FFF2-40B4-BE49-F238E27FC236}">
                <a16:creationId xmlns="" xmlns:a16="http://schemas.microsoft.com/office/drawing/2014/main" id="{704CDD2C-B91B-466E-8FEF-FE53ED1C3571}"/>
              </a:ext>
            </a:extLst>
          </p:cNvPr>
          <p:cNvPicPr>
            <a:picLocks noChangeAspect="1"/>
          </p:cNvPicPr>
          <p:nvPr/>
        </p:nvPicPr>
        <p:blipFill>
          <a:blip r:embed="rId4"/>
          <a:stretch>
            <a:fillRect/>
          </a:stretch>
        </p:blipFill>
        <p:spPr>
          <a:xfrm>
            <a:off x="7497072" y="4758803"/>
            <a:ext cx="1224812" cy="1170376"/>
          </a:xfrm>
          <a:prstGeom prst="rect">
            <a:avLst/>
          </a:prstGeom>
        </p:spPr>
      </p:pic>
      <p:pic>
        <p:nvPicPr>
          <p:cNvPr id="31" name="圖片 25">
            <a:extLst>
              <a:ext uri="{FF2B5EF4-FFF2-40B4-BE49-F238E27FC236}">
                <a16:creationId xmlns="" xmlns:a16="http://schemas.microsoft.com/office/drawing/2014/main" id="{D0FEAE69-9C9B-4670-B65D-A86261C7FB34}"/>
              </a:ext>
            </a:extLst>
          </p:cNvPr>
          <p:cNvPicPr>
            <a:picLocks noChangeAspect="1"/>
          </p:cNvPicPr>
          <p:nvPr/>
        </p:nvPicPr>
        <p:blipFill>
          <a:blip r:embed="rId5"/>
          <a:stretch>
            <a:fillRect/>
          </a:stretch>
        </p:blipFill>
        <p:spPr>
          <a:xfrm>
            <a:off x="8764705" y="4758804"/>
            <a:ext cx="1408175" cy="1173479"/>
          </a:xfrm>
          <a:prstGeom prst="rect">
            <a:avLst/>
          </a:prstGeom>
        </p:spPr>
      </p:pic>
      <p:grpSp>
        <p:nvGrpSpPr>
          <p:cNvPr id="32" name="群組 2">
            <a:extLst>
              <a:ext uri="{FF2B5EF4-FFF2-40B4-BE49-F238E27FC236}">
                <a16:creationId xmlns="" xmlns:a16="http://schemas.microsoft.com/office/drawing/2014/main" id="{6599A2A8-285C-4CF6-9129-0518722A91D5}"/>
              </a:ext>
            </a:extLst>
          </p:cNvPr>
          <p:cNvGrpSpPr/>
          <p:nvPr/>
        </p:nvGrpSpPr>
        <p:grpSpPr>
          <a:xfrm>
            <a:off x="2054582" y="2378572"/>
            <a:ext cx="8082837" cy="1422815"/>
            <a:chOff x="602913" y="2586450"/>
            <a:chExt cx="8082837" cy="1422815"/>
          </a:xfrm>
        </p:grpSpPr>
        <p:sp>
          <p:nvSpPr>
            <p:cNvPr id="33" name="矩形 32">
              <a:extLst>
                <a:ext uri="{FF2B5EF4-FFF2-40B4-BE49-F238E27FC236}">
                  <a16:creationId xmlns="" xmlns:a16="http://schemas.microsoft.com/office/drawing/2014/main" id="{F57DA935-5EAF-4CF0-962A-F1A5A4188EE6}"/>
                </a:ext>
              </a:extLst>
            </p:cNvPr>
            <p:cNvSpPr/>
            <p:nvPr/>
          </p:nvSpPr>
          <p:spPr>
            <a:xfrm>
              <a:off x="3813175" y="2586450"/>
              <a:ext cx="1517650" cy="1091455"/>
            </a:xfrm>
            <a:prstGeom prst="rect">
              <a:avLst/>
            </a:prstGeom>
            <a:gradFill rotWithShape="1">
              <a:gsLst>
                <a:gs pos="0">
                  <a:srgbClr val="1C314E">
                    <a:tint val="45000"/>
                    <a:satMod val="200000"/>
                  </a:srgbClr>
                </a:gs>
                <a:gs pos="30000">
                  <a:srgbClr val="1C314E">
                    <a:tint val="61000"/>
                    <a:satMod val="200000"/>
                  </a:srgbClr>
                </a:gs>
                <a:gs pos="45000">
                  <a:srgbClr val="1C314E">
                    <a:tint val="66000"/>
                    <a:satMod val="200000"/>
                  </a:srgbClr>
                </a:gs>
                <a:gs pos="55000">
                  <a:srgbClr val="1C314E">
                    <a:tint val="66000"/>
                    <a:satMod val="200000"/>
                  </a:srgbClr>
                </a:gs>
                <a:gs pos="73000">
                  <a:srgbClr val="1C314E">
                    <a:tint val="61000"/>
                    <a:satMod val="200000"/>
                  </a:srgbClr>
                </a:gs>
                <a:gs pos="100000">
                  <a:srgbClr val="1C314E">
                    <a:tint val="45000"/>
                    <a:satMod val="200000"/>
                  </a:srgbClr>
                </a:gs>
              </a:gsLst>
              <a:lin ang="950000" scaled="1"/>
            </a:gradFill>
            <a:ln w="9525" cap="flat" cmpd="sng" algn="ctr">
              <a:solidFill>
                <a:srgbClr val="1C314E"/>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2A4A75"/>
                  </a:solidFill>
                  <a:effectLst/>
                  <a:uLnTx/>
                  <a:uFillTx/>
                  <a:latin typeface="Times New Roman"/>
                  <a:ea typeface="华文楷体"/>
                </a:rPr>
                <a:t>生成网络</a:t>
              </a:r>
              <a:endParaRPr kumimoji="0" lang="en-US" altLang="zh-TW" sz="2400" b="0" i="0" u="none" strike="noStrike" kern="0" cap="none" spc="0" normalizeH="0" baseline="0" noProof="0" dirty="0" smtClean="0">
                <a:ln>
                  <a:noFill/>
                </a:ln>
                <a:solidFill>
                  <a:srgbClr val="2A4A75"/>
                </a:solidFill>
                <a:effectLst/>
                <a:uLnTx/>
                <a:uFillTx/>
                <a:latin typeface="Times New Roman"/>
                <a:ea typeface="华文楷体"/>
              </a:endParaRPr>
            </a:p>
          </p:txBody>
        </p:sp>
        <p:cxnSp>
          <p:nvCxnSpPr>
            <p:cNvPr id="34" name="直線單箭頭接點 27">
              <a:extLst>
                <a:ext uri="{FF2B5EF4-FFF2-40B4-BE49-F238E27FC236}">
                  <a16:creationId xmlns="" xmlns:a16="http://schemas.microsoft.com/office/drawing/2014/main" id="{1AEB12E0-5EC6-466B-984D-87984055610A}"/>
                </a:ext>
              </a:extLst>
            </p:cNvPr>
            <p:cNvCxnSpPr/>
            <p:nvPr/>
          </p:nvCxnSpPr>
          <p:spPr>
            <a:xfrm>
              <a:off x="5384465" y="3137142"/>
              <a:ext cx="577552" cy="0"/>
            </a:xfrm>
            <a:prstGeom prst="straightConnector1">
              <a:avLst/>
            </a:prstGeom>
            <a:noFill/>
            <a:ln w="76200" cap="flat" cmpd="sng" algn="ctr">
              <a:solidFill>
                <a:srgbClr val="2A4A75"/>
              </a:solidFill>
              <a:prstDash val="solid"/>
              <a:tailEnd type="triangle"/>
            </a:ln>
            <a:effectLst/>
          </p:spPr>
        </p:cxnSp>
        <p:pic>
          <p:nvPicPr>
            <p:cNvPr id="35" name="圖片 28">
              <a:extLst>
                <a:ext uri="{FF2B5EF4-FFF2-40B4-BE49-F238E27FC236}">
                  <a16:creationId xmlns="" xmlns:a16="http://schemas.microsoft.com/office/drawing/2014/main" id="{1F15DF51-21B7-4783-A0F8-50AEA0722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6176" y="2729676"/>
              <a:ext cx="805004" cy="805004"/>
            </a:xfrm>
            <a:prstGeom prst="rect">
              <a:avLst/>
            </a:prstGeom>
          </p:spPr>
        </p:pic>
        <p:pic>
          <p:nvPicPr>
            <p:cNvPr id="36" name="圖片 29">
              <a:extLst>
                <a:ext uri="{FF2B5EF4-FFF2-40B4-BE49-F238E27FC236}">
                  <a16:creationId xmlns="" xmlns:a16="http://schemas.microsoft.com/office/drawing/2014/main" id="{B4EEBDF9-716E-441F-94B1-605C1AF01D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8461" y="2729676"/>
              <a:ext cx="805004" cy="805004"/>
            </a:xfrm>
            <a:prstGeom prst="rect">
              <a:avLst/>
            </a:prstGeom>
          </p:spPr>
        </p:pic>
        <p:cxnSp>
          <p:nvCxnSpPr>
            <p:cNvPr id="37" name="直線單箭頭接點 30">
              <a:extLst>
                <a:ext uri="{FF2B5EF4-FFF2-40B4-BE49-F238E27FC236}">
                  <a16:creationId xmlns="" xmlns:a16="http://schemas.microsoft.com/office/drawing/2014/main" id="{279AADD6-2DCC-439C-9D30-914BF59B7B1B}"/>
                </a:ext>
              </a:extLst>
            </p:cNvPr>
            <p:cNvCxnSpPr/>
            <p:nvPr/>
          </p:nvCxnSpPr>
          <p:spPr>
            <a:xfrm>
              <a:off x="3235623" y="3132828"/>
              <a:ext cx="577552" cy="0"/>
            </a:xfrm>
            <a:prstGeom prst="straightConnector1">
              <a:avLst/>
            </a:prstGeom>
            <a:noFill/>
            <a:ln w="76200" cap="flat" cmpd="sng" algn="ctr">
              <a:solidFill>
                <a:srgbClr val="2A4A75"/>
              </a:solidFill>
              <a:prstDash val="solid"/>
              <a:tailEnd type="triangle"/>
            </a:ln>
            <a:effectLst/>
          </p:spPr>
        </p:cxnSp>
        <mc:AlternateContent xmlns:mc="http://schemas.openxmlformats.org/markup-compatibility/2006" xmlns:a14="http://schemas.microsoft.com/office/drawing/2010/main">
          <mc:Choice Requires="a14">
            <p:sp>
              <p:nvSpPr>
                <p:cNvPr id="38" name="文字方塊 31">
                  <a:extLst>
                    <a:ext uri="{FF2B5EF4-FFF2-40B4-BE49-F238E27FC236}">
                      <a16:creationId xmlns="" xmlns:a16="http://schemas.microsoft.com/office/drawing/2014/main" id="{9BD14732-94AC-4A5C-BD17-A20CD83DC0D3}"/>
                    </a:ext>
                  </a:extLst>
                </p:cNvPr>
                <p:cNvSpPr txBox="1"/>
                <p:nvPr/>
              </p:nvSpPr>
              <p:spPr>
                <a:xfrm>
                  <a:off x="1656962" y="2608219"/>
                  <a:ext cx="736355" cy="1020472"/>
                </a:xfrm>
                <a:prstGeom prst="rect">
                  <a:avLst/>
                </a:prstGeom>
                <a:noFill/>
              </p:spPr>
              <p:txBody>
                <a:bodyPr wrap="none" lIns="0" tIns="0" rIns="0" bIns="0"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ctrlPr>
                          </m:dPr>
                          <m:e>
                            <m:eqArr>
                              <m:eqArrPr>
                                <m:ctrlP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ctrlPr>
                              </m:eqArrPr>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t>0.1</m:t>
                                </m:r>
                              </m:e>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t>−0.1</m:t>
                                </m:r>
                              </m:e>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ea typeface="Cambria Math" panose="02040503050406030204" pitchFamily="18" charset="0"/>
                                  </a:rPr>
                                  <m:t>⋮</m:t>
                                </m:r>
                              </m:e>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t>0.7</m:t>
                                </m:r>
                              </m:e>
                            </m:eqArr>
                          </m:e>
                        </m:d>
                      </m:oMath>
                    </m:oMathPara>
                  </a14:m>
                  <a:endParaRPr kumimoji="0" lang="zh-TW" altLang="en-US" sz="18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mc:Choice>
          <mc:Fallback xmlns="">
            <p:sp>
              <p:nvSpPr>
                <p:cNvPr id="32" name="文字方塊 31">
                  <a:extLst>
                    <a:ext uri="{FF2B5EF4-FFF2-40B4-BE49-F238E27FC236}">
                      <a16:creationId xmlns:a16="http://schemas.microsoft.com/office/drawing/2014/main" id="{9BD14732-94AC-4A5C-BD17-A20CD83DC0D3}"/>
                    </a:ext>
                  </a:extLst>
                </p:cNvPr>
                <p:cNvSpPr txBox="1">
                  <a:spLocks noRot="1" noChangeAspect="1" noMove="1" noResize="1" noEditPoints="1" noAdjustHandles="1" noChangeArrowheads="1" noChangeShapeType="1" noTextEdit="1"/>
                </p:cNvSpPr>
                <p:nvPr/>
              </p:nvSpPr>
              <p:spPr>
                <a:xfrm>
                  <a:off x="1656962" y="2608219"/>
                  <a:ext cx="736355" cy="102047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字方塊 32">
                  <a:extLst>
                    <a:ext uri="{FF2B5EF4-FFF2-40B4-BE49-F238E27FC236}">
                      <a16:creationId xmlns="" xmlns:a16="http://schemas.microsoft.com/office/drawing/2014/main" id="{69D0A3ED-F7A7-433F-8EFA-8241C6205612}"/>
                    </a:ext>
                  </a:extLst>
                </p:cNvPr>
                <p:cNvSpPr txBox="1"/>
                <p:nvPr/>
              </p:nvSpPr>
              <p:spPr>
                <a:xfrm>
                  <a:off x="2400689" y="2617322"/>
                  <a:ext cx="736355" cy="1020472"/>
                </a:xfrm>
                <a:prstGeom prst="rect">
                  <a:avLst/>
                </a:prstGeom>
                <a:noFill/>
              </p:spPr>
              <p:txBody>
                <a:bodyPr wrap="none" lIns="0" tIns="0" rIns="0" bIns="0"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ctrlPr>
                          </m:dPr>
                          <m:e>
                            <m:eqArr>
                              <m:eqArrPr>
                                <m:ctrlP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ctrlPr>
                              </m:eqArrPr>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t>−0.3</m:t>
                                </m:r>
                              </m:e>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t>0.1</m:t>
                                </m:r>
                              </m:e>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ea typeface="Cambria Math" panose="02040503050406030204" pitchFamily="18" charset="0"/>
                                  </a:rPr>
                                  <m:t>⋮</m:t>
                                </m:r>
                              </m:e>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t>0.9</m:t>
                                </m:r>
                              </m:e>
                            </m:eqArr>
                          </m:e>
                        </m:d>
                      </m:oMath>
                    </m:oMathPara>
                  </a14:m>
                  <a:endParaRPr kumimoji="0" lang="zh-TW" altLang="en-US" sz="18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mc:Choice>
          <mc:Fallback xmlns="">
            <p:sp>
              <p:nvSpPr>
                <p:cNvPr id="33" name="文字方塊 32">
                  <a:extLst>
                    <a:ext uri="{FF2B5EF4-FFF2-40B4-BE49-F238E27FC236}">
                      <a16:creationId xmlns:a16="http://schemas.microsoft.com/office/drawing/2014/main" id="{69D0A3ED-F7A7-433F-8EFA-8241C6205612}"/>
                    </a:ext>
                  </a:extLst>
                </p:cNvPr>
                <p:cNvSpPr txBox="1">
                  <a:spLocks noRot="1" noChangeAspect="1" noMove="1" noResize="1" noEditPoints="1" noAdjustHandles="1" noChangeArrowheads="1" noChangeShapeType="1" noTextEdit="1"/>
                </p:cNvSpPr>
                <p:nvPr/>
              </p:nvSpPr>
              <p:spPr>
                <a:xfrm>
                  <a:off x="2400689" y="2617322"/>
                  <a:ext cx="736355" cy="1020472"/>
                </a:xfrm>
                <a:prstGeom prst="rect">
                  <a:avLst/>
                </a:prstGeom>
                <a:blipFill>
                  <a:blip r:embed="rId11"/>
                  <a:stretch>
                    <a:fillRect/>
                  </a:stretch>
                </a:blipFill>
              </p:spPr>
              <p:txBody>
                <a:bodyPr/>
                <a:lstStyle/>
                <a:p>
                  <a:r>
                    <a:rPr lang="zh-CN" altLang="en-US">
                      <a:noFill/>
                    </a:rPr>
                    <a:t> </a:t>
                  </a:r>
                </a:p>
              </p:txBody>
            </p:sp>
          </mc:Fallback>
        </mc:AlternateContent>
        <p:pic>
          <p:nvPicPr>
            <p:cNvPr id="40" name="圖片 33">
              <a:extLst>
                <a:ext uri="{FF2B5EF4-FFF2-40B4-BE49-F238E27FC236}">
                  <a16:creationId xmlns="" xmlns:a16="http://schemas.microsoft.com/office/drawing/2014/main" id="{823E4CD8-B50B-466B-8D79-C8D12231A0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80746" y="2731572"/>
              <a:ext cx="805004" cy="805004"/>
            </a:xfrm>
            <a:prstGeom prst="rect">
              <a:avLst/>
            </a:prstGeom>
          </p:spPr>
        </p:pic>
        <mc:AlternateContent xmlns:mc="http://schemas.openxmlformats.org/markup-compatibility/2006" xmlns:a14="http://schemas.microsoft.com/office/drawing/2010/main">
          <mc:Choice Requires="a14">
            <p:sp>
              <p:nvSpPr>
                <p:cNvPr id="41" name="文字方塊 34">
                  <a:extLst>
                    <a:ext uri="{FF2B5EF4-FFF2-40B4-BE49-F238E27FC236}">
                      <a16:creationId xmlns="" xmlns:a16="http://schemas.microsoft.com/office/drawing/2014/main" id="{C0F7D8B4-7226-4E97-9527-E8F39E914B81}"/>
                    </a:ext>
                  </a:extLst>
                </p:cNvPr>
                <p:cNvSpPr txBox="1"/>
                <p:nvPr/>
              </p:nvSpPr>
              <p:spPr>
                <a:xfrm>
                  <a:off x="898844" y="2586450"/>
                  <a:ext cx="736355" cy="1020472"/>
                </a:xfrm>
                <a:prstGeom prst="rect">
                  <a:avLst/>
                </a:prstGeom>
                <a:noFill/>
              </p:spPr>
              <p:txBody>
                <a:bodyPr wrap="none" lIns="0" tIns="0" rIns="0" bIns="0"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ctrlPr>
                          </m:dPr>
                          <m:e>
                            <m:eqArr>
                              <m:eqArrPr>
                                <m:ctrlP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ctrlPr>
                              </m:eqArrPr>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t>0.3</m:t>
                                </m:r>
                              </m:e>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t>−0.1</m:t>
                                </m:r>
                              </m:e>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ea typeface="Cambria Math" panose="02040503050406030204" pitchFamily="18" charset="0"/>
                                  </a:rPr>
                                  <m:t>⋮</m:t>
                                </m:r>
                              </m:e>
                              <m:e>
                                <m:r>
                                  <a:rPr kumimoji="0" lang="en-US" altLang="zh-TW" sz="1800" b="0" i="1" u="none" strike="noStrike" kern="0" cap="none" spc="0" normalizeH="0" baseline="0" noProof="0" smtClean="0">
                                    <a:ln>
                                      <a:noFill/>
                                    </a:ln>
                                    <a:solidFill>
                                      <a:srgbClr val="2A4A75"/>
                                    </a:solidFill>
                                    <a:effectLst/>
                                    <a:uLnTx/>
                                    <a:uFillTx/>
                                    <a:latin typeface="Cambria Math" panose="02040503050406030204" pitchFamily="18" charset="0"/>
                                  </a:rPr>
                                  <m:t>−0.7</m:t>
                                </m:r>
                              </m:e>
                            </m:eqArr>
                          </m:e>
                        </m:d>
                      </m:oMath>
                    </m:oMathPara>
                  </a14:m>
                  <a:endParaRPr kumimoji="0" lang="zh-TW" altLang="en-US" sz="18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mc:Choice>
          <mc:Fallback xmlns="">
            <p:sp>
              <p:nvSpPr>
                <p:cNvPr id="35" name="文字方塊 34">
                  <a:extLst>
                    <a:ext uri="{FF2B5EF4-FFF2-40B4-BE49-F238E27FC236}">
                      <a16:creationId xmlns:a16="http://schemas.microsoft.com/office/drawing/2014/main" id="{C0F7D8B4-7226-4E97-9527-E8F39E914B81}"/>
                    </a:ext>
                  </a:extLst>
                </p:cNvPr>
                <p:cNvSpPr txBox="1">
                  <a:spLocks noRot="1" noChangeAspect="1" noMove="1" noResize="1" noEditPoints="1" noAdjustHandles="1" noChangeArrowheads="1" noChangeShapeType="1" noTextEdit="1"/>
                </p:cNvSpPr>
                <p:nvPr/>
              </p:nvSpPr>
              <p:spPr>
                <a:xfrm>
                  <a:off x="898844" y="2586450"/>
                  <a:ext cx="736355" cy="1020472"/>
                </a:xfrm>
                <a:prstGeom prst="rect">
                  <a:avLst/>
                </a:prstGeom>
                <a:blipFill>
                  <a:blip r:embed="rId13"/>
                  <a:stretch>
                    <a:fillRect/>
                  </a:stretch>
                </a:blipFill>
              </p:spPr>
              <p:txBody>
                <a:bodyPr/>
                <a:lstStyle/>
                <a:p>
                  <a:r>
                    <a:rPr lang="zh-CN" altLang="en-US">
                      <a:noFill/>
                    </a:rPr>
                    <a:t> </a:t>
                  </a:r>
                </a:p>
              </p:txBody>
            </p:sp>
          </mc:Fallback>
        </mc:AlternateContent>
        <p:sp>
          <p:nvSpPr>
            <p:cNvPr id="42" name="文字方塊 35">
              <a:extLst>
                <a:ext uri="{FF2B5EF4-FFF2-40B4-BE49-F238E27FC236}">
                  <a16:creationId xmlns="" xmlns:a16="http://schemas.microsoft.com/office/drawing/2014/main" id="{CF16F597-BAC3-4407-AA20-A3C69252F55A}"/>
                </a:ext>
              </a:extLst>
            </p:cNvPr>
            <p:cNvSpPr txBox="1"/>
            <p:nvPr/>
          </p:nvSpPr>
          <p:spPr>
            <a:xfrm>
              <a:off x="602913" y="3639933"/>
              <a:ext cx="2860552" cy="369332"/>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18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In a specific range</a:t>
              </a:r>
              <a:endParaRPr kumimoji="0" lang="zh-TW" altLang="en-US" sz="18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grpSp>
      <p:sp>
        <p:nvSpPr>
          <p:cNvPr id="43"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153591" lvl="0" indent="-153591">
              <a:spcBef>
                <a:spcPts val="338"/>
              </a:spcBef>
              <a:buClr>
                <a:srgbClr val="1C314E"/>
              </a:buClr>
              <a:buSzPct val="76000"/>
              <a:buFont typeface="Wingdings 3" panose="05040102010807070707" pitchFamily="18" charset="2"/>
              <a:buChar char=""/>
              <a:defRPr/>
            </a:pPr>
            <a:r>
              <a:rPr lang="zh-CN" altLang="en-US" dirty="0">
                <a:solidFill>
                  <a:srgbClr val="AD470F"/>
                </a:solidFill>
                <a:latin typeface="Times New Roman"/>
                <a:ea typeface="华文楷体"/>
                <a:cs typeface="Arial" panose="020B0604020202020204" pitchFamily="34" charset="0"/>
              </a:rPr>
              <a:t>根据条件针对性的生成数据</a:t>
            </a:r>
          </a:p>
        </p:txBody>
      </p:sp>
      <p:sp>
        <p:nvSpPr>
          <p:cNvPr id="3" name="文本框 2"/>
          <p:cNvSpPr txBox="1"/>
          <p:nvPr/>
        </p:nvSpPr>
        <p:spPr>
          <a:xfrm>
            <a:off x="387784" y="4069725"/>
            <a:ext cx="1415772" cy="461665"/>
          </a:xfrm>
          <a:prstGeom prst="rect">
            <a:avLst/>
          </a:prstGeom>
          <a:noFill/>
        </p:spPr>
        <p:txBody>
          <a:bodyPr wrap="none" rtlCol="0">
            <a:spAutoFit/>
          </a:bodyPr>
          <a:lstStyle/>
          <a:p>
            <a:r>
              <a:rPr lang="zh-CN" altLang="en-US" sz="2400" dirty="0" smtClean="0">
                <a:solidFill>
                  <a:srgbClr val="2A4A75"/>
                </a:solidFill>
                <a:latin typeface="Arial" panose="020B0604020202020204" pitchFamily="34" charset="0"/>
                <a:ea typeface="华文楷体"/>
                <a:cs typeface="Arial" panose="020B0604020202020204" pitchFamily="34" charset="0"/>
              </a:rPr>
              <a:t>给定文</a:t>
            </a:r>
            <a:r>
              <a:rPr lang="zh-CN" altLang="en-US" sz="2400" dirty="0">
                <a:solidFill>
                  <a:srgbClr val="2A4A75"/>
                </a:solidFill>
                <a:latin typeface="Arial" panose="020B0604020202020204" pitchFamily="34" charset="0"/>
                <a:ea typeface="华文楷体"/>
                <a:cs typeface="Arial" panose="020B0604020202020204" pitchFamily="34" charset="0"/>
              </a:rPr>
              <a:t>本</a:t>
            </a:r>
          </a:p>
        </p:txBody>
      </p:sp>
    </p:spTree>
    <p:extLst>
      <p:ext uri="{BB962C8B-B14F-4D97-AF65-F5344CB8AC3E}">
        <p14:creationId xmlns:p14="http://schemas.microsoft.com/office/powerpoint/2010/main" val="292470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5.3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条件生成网络</a:t>
            </a:r>
          </a:p>
        </p:txBody>
      </p:sp>
      <p:pic>
        <p:nvPicPr>
          <p:cNvPr id="4" name="picture 574"/>
          <p:cNvPicPr>
            <a:picLocks noChangeAspect="1"/>
          </p:cNvPicPr>
          <p:nvPr/>
        </p:nvPicPr>
        <p:blipFill>
          <a:blip r:embed="rId4"/>
          <a:stretch>
            <a:fillRect/>
          </a:stretch>
        </p:blipFill>
        <p:spPr>
          <a:xfrm rot="21600000">
            <a:off x="2075742" y="2593515"/>
            <a:ext cx="8109204" cy="3439667"/>
          </a:xfrm>
          <a:prstGeom prst="rect">
            <a:avLst/>
          </a:prstGeom>
        </p:spPr>
      </p:pic>
      <p:sp>
        <p:nvSpPr>
          <p:cNvPr id="5"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153591" lvl="0" indent="-153591">
              <a:spcBef>
                <a:spcPts val="338"/>
              </a:spcBef>
              <a:buClr>
                <a:srgbClr val="1C314E"/>
              </a:buClr>
              <a:buSzPct val="76000"/>
              <a:buFont typeface="Wingdings 3" panose="05040102010807070707" pitchFamily="18" charset="2"/>
              <a:buChar char=""/>
              <a:defRPr/>
            </a:pPr>
            <a:r>
              <a:rPr lang="zh-CN" altLang="en-US" dirty="0">
                <a:solidFill>
                  <a:srgbClr val="AD470F"/>
                </a:solidFill>
                <a:latin typeface="Times New Roman"/>
                <a:ea typeface="华文楷体"/>
                <a:cs typeface="Arial" panose="020B0604020202020204" pitchFamily="34" charset="0"/>
              </a:rPr>
              <a:t>根据条件针对性的生成数据</a:t>
            </a:r>
          </a:p>
        </p:txBody>
      </p:sp>
      <p:sp>
        <p:nvSpPr>
          <p:cNvPr id="3" name="矩形 2"/>
          <p:cNvSpPr/>
          <p:nvPr/>
        </p:nvSpPr>
        <p:spPr>
          <a:xfrm>
            <a:off x="5871570" y="3098374"/>
            <a:ext cx="646331" cy="2585323"/>
          </a:xfrm>
          <a:prstGeom prst="rect">
            <a:avLst/>
          </a:prstGeom>
        </p:spPr>
        <p:txBody>
          <a:bodyPr wrap="none">
            <a:spAutoFit/>
          </a:bodyPr>
          <a:lstStyle/>
          <a:p>
            <a:r>
              <a:rPr lang="zh-CN" altLang="en-US" smtClean="0">
                <a:latin typeface="Times New Roman"/>
                <a:ea typeface="华文楷体"/>
              </a:rPr>
              <a:t>眼</a:t>
            </a:r>
            <a:r>
              <a:rPr lang="zh-CN" altLang="en-US" dirty="0" smtClean="0">
                <a:latin typeface="Times New Roman"/>
                <a:ea typeface="华文楷体"/>
              </a:rPr>
              <a:t>镜</a:t>
            </a:r>
            <a:endParaRPr lang="en-US" altLang="zh-CN" dirty="0" smtClean="0">
              <a:latin typeface="Times New Roman"/>
              <a:ea typeface="华文楷体"/>
            </a:endParaRPr>
          </a:p>
          <a:p>
            <a:endParaRPr lang="en-US" altLang="zh-CN" dirty="0">
              <a:latin typeface="Times New Roman"/>
              <a:ea typeface="华文楷体"/>
            </a:endParaRPr>
          </a:p>
          <a:p>
            <a:endParaRPr lang="en-US" altLang="zh-CN" dirty="0" smtClean="0">
              <a:latin typeface="Times New Roman"/>
              <a:ea typeface="华文楷体"/>
            </a:endParaRPr>
          </a:p>
          <a:p>
            <a:endParaRPr lang="en-US" altLang="zh-CN" dirty="0">
              <a:latin typeface="Times New Roman"/>
              <a:ea typeface="华文楷体"/>
            </a:endParaRPr>
          </a:p>
          <a:p>
            <a:r>
              <a:rPr lang="zh-CN" altLang="en-US" dirty="0" smtClean="0">
                <a:latin typeface="Times New Roman"/>
                <a:ea typeface="华文楷体"/>
              </a:rPr>
              <a:t>男性</a:t>
            </a:r>
            <a:endParaRPr lang="en-US" altLang="zh-CN" dirty="0" smtClean="0">
              <a:latin typeface="Times New Roman"/>
              <a:ea typeface="华文楷体"/>
            </a:endParaRPr>
          </a:p>
          <a:p>
            <a:endParaRPr lang="en-US" altLang="zh-CN" dirty="0">
              <a:latin typeface="Times New Roman"/>
              <a:ea typeface="华文楷体"/>
            </a:endParaRPr>
          </a:p>
          <a:p>
            <a:endParaRPr lang="en-US" altLang="zh-CN" dirty="0" smtClean="0">
              <a:latin typeface="Times New Roman"/>
              <a:ea typeface="华文楷体"/>
            </a:endParaRPr>
          </a:p>
          <a:p>
            <a:endParaRPr lang="en-US" altLang="zh-CN" dirty="0">
              <a:latin typeface="Times New Roman"/>
              <a:ea typeface="华文楷体"/>
            </a:endParaRPr>
          </a:p>
          <a:p>
            <a:r>
              <a:rPr lang="zh-CN" altLang="en-US" dirty="0" smtClean="0">
                <a:latin typeface="Times New Roman"/>
                <a:ea typeface="华文楷体"/>
              </a:rPr>
              <a:t>女性</a:t>
            </a:r>
            <a:endParaRPr lang="zh-CN" altLang="en-US" dirty="0"/>
          </a:p>
        </p:txBody>
      </p:sp>
      <p:sp>
        <p:nvSpPr>
          <p:cNvPr id="7" name="文本框 6"/>
          <p:cNvSpPr txBox="1"/>
          <p:nvPr/>
        </p:nvSpPr>
        <p:spPr>
          <a:xfrm>
            <a:off x="808493" y="2131849"/>
            <a:ext cx="1415772" cy="461665"/>
          </a:xfrm>
          <a:prstGeom prst="rect">
            <a:avLst/>
          </a:prstGeom>
          <a:noFill/>
        </p:spPr>
        <p:txBody>
          <a:bodyPr wrap="none" rtlCol="0">
            <a:spAutoFit/>
          </a:bodyPr>
          <a:lstStyle/>
          <a:p>
            <a:r>
              <a:rPr lang="zh-CN" altLang="en-US" sz="2400" dirty="0" smtClean="0">
                <a:solidFill>
                  <a:srgbClr val="2A4A75"/>
                </a:solidFill>
                <a:latin typeface="Arial" panose="020B0604020202020204" pitchFamily="34" charset="0"/>
                <a:ea typeface="华文楷体"/>
                <a:cs typeface="Arial" panose="020B0604020202020204" pitchFamily="34" charset="0"/>
              </a:rPr>
              <a:t>给定图像</a:t>
            </a:r>
            <a:endParaRPr lang="zh-CN" altLang="en-US" sz="2400" dirty="0">
              <a:solidFill>
                <a:srgbClr val="2A4A75"/>
              </a:solidFill>
              <a:latin typeface="Arial" panose="020B0604020202020204" pitchFamily="34" charset="0"/>
              <a:ea typeface="华文楷体"/>
              <a:cs typeface="Arial" panose="020B0604020202020204" pitchFamily="34" charset="0"/>
            </a:endParaRPr>
          </a:p>
        </p:txBody>
      </p:sp>
    </p:spTree>
    <p:extLst>
      <p:ext uri="{BB962C8B-B14F-4D97-AF65-F5344CB8AC3E}">
        <p14:creationId xmlns:p14="http://schemas.microsoft.com/office/powerpoint/2010/main" val="333228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5.3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条件生成网络</a:t>
            </a:r>
          </a:p>
        </p:txBody>
      </p:sp>
      <p:pic>
        <p:nvPicPr>
          <p:cNvPr id="4" name="Picture 2" descr="See the source image">
            <a:extLst>
              <a:ext uri="{FF2B5EF4-FFF2-40B4-BE49-F238E27FC236}">
                <a16:creationId xmlns="" xmlns:a16="http://schemas.microsoft.com/office/drawing/2014/main" id="{17B0AEC9-E349-4D54-9A79-DBF1A23AE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2059" y="3264794"/>
            <a:ext cx="3691180" cy="31532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 xmlns:a16="http://schemas.microsoft.com/office/drawing/2014/main" id="{D8AA24EE-E52E-496A-964C-A1A506CBA1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707" y="3099394"/>
            <a:ext cx="6814087" cy="306767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a:solidFill>
                  <a:srgbClr val="2A4A75"/>
                </a:solidFill>
                <a:latin typeface="Helvetica"/>
                <a:ea typeface="微软雅黑"/>
              </a:rPr>
              <a:t>Conditional </a:t>
            </a:r>
            <a:r>
              <a:rPr lang="en-US" altLang="zh-CN" dirty="0" smtClean="0">
                <a:solidFill>
                  <a:srgbClr val="2A4A75"/>
                </a:solidFill>
                <a:latin typeface="Helvetica"/>
                <a:ea typeface="微软雅黑"/>
              </a:rPr>
              <a:t>GAN</a:t>
            </a:r>
            <a:endParaRPr lang="en-US" altLang="zh-CN" dirty="0">
              <a:solidFill>
                <a:srgbClr val="2A4A75"/>
              </a:solidFill>
              <a:latin typeface="Helvetica"/>
              <a:ea typeface="微软雅黑"/>
            </a:endParaRPr>
          </a:p>
        </p:txBody>
      </p:sp>
    </p:spTree>
    <p:extLst>
      <p:ext uri="{BB962C8B-B14F-4D97-AF65-F5344CB8AC3E}">
        <p14:creationId xmlns:p14="http://schemas.microsoft.com/office/powerpoint/2010/main" val="292047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5.3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条件生成网络</a:t>
            </a:r>
          </a:p>
        </p:txBody>
      </p:sp>
      <p:pic>
        <p:nvPicPr>
          <p:cNvPr id="2050" name="Picture 2" descr="https://pic3.zhimg.com/v2-31459a75b48a50b4fb11d96f327842fc_r.jpg"/>
          <p:cNvPicPr>
            <a:picLocks noChangeAspect="1" noChangeArrowheads="1"/>
          </p:cNvPicPr>
          <p:nvPr/>
        </p:nvPicPr>
        <p:blipFill rotWithShape="1">
          <a:blip r:embed="rId4">
            <a:extLst>
              <a:ext uri="{28A0092B-C50C-407E-A947-70E740481C1C}">
                <a14:useLocalDpi xmlns:a14="http://schemas.microsoft.com/office/drawing/2010/main" val="0"/>
              </a:ext>
            </a:extLst>
          </a:blip>
          <a:srcRect t="8917" b="3254"/>
          <a:stretch/>
        </p:blipFill>
        <p:spPr bwMode="auto">
          <a:xfrm>
            <a:off x="3358122" y="1279303"/>
            <a:ext cx="7434374" cy="5503572"/>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smtClean="0">
                <a:solidFill>
                  <a:srgbClr val="2A4A75"/>
                </a:solidFill>
                <a:latin typeface="Helvetica"/>
                <a:ea typeface="微软雅黑"/>
              </a:rPr>
              <a:t>GAN</a:t>
            </a:r>
            <a:r>
              <a:rPr lang="zh-CN" altLang="en-US" dirty="0" smtClean="0">
                <a:solidFill>
                  <a:srgbClr val="2A4A75"/>
                </a:solidFill>
                <a:latin typeface="Helvetica"/>
                <a:ea typeface="微软雅黑"/>
              </a:rPr>
              <a:t>和</a:t>
            </a:r>
            <a:r>
              <a:rPr lang="en-US" altLang="zh-CN" dirty="0" smtClean="0">
                <a:solidFill>
                  <a:srgbClr val="2A4A75"/>
                </a:solidFill>
                <a:latin typeface="Helvetica"/>
                <a:ea typeface="微软雅黑"/>
              </a:rPr>
              <a:t>CGAN</a:t>
            </a:r>
            <a:endParaRPr lang="en-US" altLang="zh-CN" dirty="0">
              <a:solidFill>
                <a:srgbClr val="2A4A75"/>
              </a:solidFill>
              <a:latin typeface="Helvetica"/>
              <a:ea typeface="微软雅黑"/>
            </a:endParaRPr>
          </a:p>
        </p:txBody>
      </p:sp>
    </p:spTree>
    <p:extLst>
      <p:ext uri="{BB962C8B-B14F-4D97-AF65-F5344CB8AC3E}">
        <p14:creationId xmlns:p14="http://schemas.microsoft.com/office/powerpoint/2010/main" val="197893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5.3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条件生成网络</a:t>
            </a:r>
          </a:p>
        </p:txBody>
      </p:sp>
      <p:pic>
        <p:nvPicPr>
          <p:cNvPr id="1026" name="Picture 2" descr="https://pic2.zhimg.com/v2-780695778c3597449a1eafd54f49ee99_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762" y="2884869"/>
            <a:ext cx="8931873" cy="224950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a:solidFill>
                  <a:srgbClr val="2A4A75"/>
                </a:solidFill>
                <a:latin typeface="Helvetica"/>
                <a:ea typeface="微软雅黑"/>
              </a:rPr>
              <a:t>Conditional </a:t>
            </a:r>
            <a:r>
              <a:rPr lang="en-US" altLang="zh-CN" dirty="0" smtClean="0">
                <a:solidFill>
                  <a:srgbClr val="2A4A75"/>
                </a:solidFill>
                <a:latin typeface="Helvetica"/>
                <a:ea typeface="微软雅黑"/>
              </a:rPr>
              <a:t>GAN</a:t>
            </a:r>
            <a:endParaRPr lang="en-US" altLang="zh-CN" dirty="0">
              <a:solidFill>
                <a:srgbClr val="2A4A75"/>
              </a:solidFill>
              <a:latin typeface="Helvetica"/>
              <a:ea typeface="微软雅黑"/>
            </a:endParaRPr>
          </a:p>
        </p:txBody>
      </p:sp>
    </p:spTree>
    <p:extLst>
      <p:ext uri="{BB962C8B-B14F-4D97-AF65-F5344CB8AC3E}">
        <p14:creationId xmlns:p14="http://schemas.microsoft.com/office/powerpoint/2010/main" val="415149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pic>
        <p:nvPicPr>
          <p:cNvPr id="4" name="table"/>
          <p:cNvPicPr>
            <a:picLocks noGrp="1"/>
          </p:cNvPicPr>
          <p:nvPr/>
        </p:nvPicPr>
        <p:blipFill>
          <a:blip r:embed="rId4"/>
          <a:stretch>
            <a:fillRect/>
          </a:stretch>
        </p:blipFill>
        <p:spPr>
          <a:xfrm>
            <a:off x="5918208" y="4892751"/>
            <a:ext cx="4408804" cy="1189989"/>
          </a:xfrm>
          <a:prstGeom prst="rect">
            <a:avLst/>
          </a:prstGeom>
        </p:spPr>
      </p:pic>
      <p:pic>
        <p:nvPicPr>
          <p:cNvPr id="5" name="table"/>
          <p:cNvPicPr>
            <a:picLocks noGrp="1"/>
          </p:cNvPicPr>
          <p:nvPr/>
        </p:nvPicPr>
        <p:blipFill>
          <a:blip r:embed="rId5"/>
          <a:stretch>
            <a:fillRect/>
          </a:stretch>
        </p:blipFill>
        <p:spPr>
          <a:xfrm>
            <a:off x="5918208" y="2678379"/>
            <a:ext cx="4408804" cy="1188085"/>
          </a:xfrm>
          <a:prstGeom prst="rect">
            <a:avLst/>
          </a:prstGeom>
        </p:spPr>
      </p:pic>
      <p:pic>
        <p:nvPicPr>
          <p:cNvPr id="6" name="picture 624"/>
          <p:cNvPicPr>
            <a:picLocks noChangeAspect="1"/>
          </p:cNvPicPr>
          <p:nvPr/>
        </p:nvPicPr>
        <p:blipFill>
          <a:blip r:embed="rId6"/>
          <a:stretch>
            <a:fillRect/>
          </a:stretch>
        </p:blipFill>
        <p:spPr>
          <a:xfrm rot="21600000">
            <a:off x="5927351" y="4901894"/>
            <a:ext cx="4390644" cy="1171955"/>
          </a:xfrm>
          <a:prstGeom prst="rect">
            <a:avLst/>
          </a:prstGeom>
        </p:spPr>
      </p:pic>
      <p:pic>
        <p:nvPicPr>
          <p:cNvPr id="7" name="picture 626"/>
          <p:cNvPicPr>
            <a:picLocks noChangeAspect="1"/>
          </p:cNvPicPr>
          <p:nvPr/>
        </p:nvPicPr>
        <p:blipFill>
          <a:blip r:embed="rId7"/>
          <a:stretch>
            <a:fillRect/>
          </a:stretch>
        </p:blipFill>
        <p:spPr>
          <a:xfrm rot="21600000">
            <a:off x="5927351" y="2687522"/>
            <a:ext cx="4390644" cy="1170432"/>
          </a:xfrm>
          <a:prstGeom prst="rect">
            <a:avLst/>
          </a:prstGeom>
        </p:spPr>
      </p:pic>
      <p:sp>
        <p:nvSpPr>
          <p:cNvPr id="8" name="textbox 628"/>
          <p:cNvSpPr/>
          <p:nvPr/>
        </p:nvSpPr>
        <p:spPr>
          <a:xfrm>
            <a:off x="2084763" y="6164630"/>
            <a:ext cx="8503284" cy="45339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86000"/>
              </a:lnSpc>
            </a:pPr>
            <a:r>
              <a:rPr sz="1700" kern="0" spc="0" dirty="0">
                <a:solidFill>
                  <a:srgbClr val="000000">
                    <a:alpha val="100000"/>
                  </a:srgbClr>
                </a:solidFill>
                <a:latin typeface="Calibri" panose="020F0502020204030204"/>
                <a:ea typeface="Calibri" panose="020F0502020204030204"/>
                <a:cs typeface="Calibri" panose="020F0502020204030204"/>
              </a:rPr>
              <a:t>projection</a:t>
            </a:r>
            <a:r>
              <a:rPr sz="1700" kern="0" spc="30" dirty="0">
                <a:solidFill>
                  <a:srgbClr val="000000">
                    <a:alpha val="100000"/>
                  </a:srgbClr>
                </a:solidFill>
                <a:latin typeface="Calibri" panose="020F0502020204030204"/>
                <a:ea typeface="Calibri" panose="020F0502020204030204"/>
                <a:cs typeface="Calibri" panose="020F0502020204030204"/>
              </a:rPr>
              <a:t> </a:t>
            </a:r>
            <a:r>
              <a:rPr sz="1700" kern="0" spc="0" dirty="0">
                <a:solidFill>
                  <a:srgbClr val="000000">
                    <a:alpha val="100000"/>
                  </a:srgbClr>
                </a:solidFill>
                <a:latin typeface="Calibri" panose="020F0502020204030204"/>
                <a:ea typeface="Calibri" panose="020F0502020204030204"/>
                <a:cs typeface="Calibri" panose="020F0502020204030204"/>
              </a:rPr>
              <a:t>on</a:t>
            </a:r>
            <a:r>
              <a:rPr sz="1700" kern="0" spc="150" dirty="0">
                <a:solidFill>
                  <a:srgbClr val="000000">
                    <a:alpha val="100000"/>
                  </a:srgbClr>
                </a:solidFill>
                <a:latin typeface="Calibri" panose="020F0502020204030204"/>
                <a:ea typeface="Calibri" panose="020F0502020204030204"/>
                <a:cs typeface="Calibri" panose="020F0502020204030204"/>
              </a:rPr>
              <a:t> </a:t>
            </a:r>
            <a:r>
              <a:rPr sz="1700" kern="0" spc="0" dirty="0">
                <a:solidFill>
                  <a:srgbClr val="000000">
                    <a:alpha val="100000"/>
                  </a:srgbClr>
                </a:solidFill>
                <a:latin typeface="Calibri" panose="020F0502020204030204"/>
                <a:ea typeface="Calibri" panose="020F0502020204030204"/>
                <a:cs typeface="Calibri" panose="020F0502020204030204"/>
              </a:rPr>
              <a:t>manifold</a:t>
            </a:r>
            <a:r>
              <a:rPr sz="1700" kern="0" spc="30" dirty="0">
                <a:solidFill>
                  <a:srgbClr val="000000">
                    <a:alpha val="100000"/>
                  </a:srgbClr>
                </a:solidFill>
                <a:latin typeface="Calibri" panose="020F0502020204030204"/>
                <a:ea typeface="Calibri" panose="020F0502020204030204"/>
                <a:cs typeface="Calibri" panose="020F0502020204030204"/>
              </a:rPr>
              <a:t>               </a:t>
            </a:r>
            <a:r>
              <a:rPr sz="1700" kern="0" spc="20" dirty="0">
                <a:solidFill>
                  <a:srgbClr val="000000">
                    <a:alpha val="100000"/>
                  </a:srgbClr>
                </a:solidFill>
                <a:latin typeface="Calibri" panose="020F0502020204030204"/>
                <a:ea typeface="Calibri" panose="020F0502020204030204"/>
                <a:cs typeface="Calibri" panose="020F0502020204030204"/>
              </a:rPr>
              <a:t>                </a:t>
            </a:r>
            <a:r>
              <a:rPr sz="1700" kern="0" spc="0" dirty="0">
                <a:solidFill>
                  <a:srgbClr val="000000">
                    <a:alpha val="100000"/>
                  </a:srgbClr>
                </a:solidFill>
                <a:latin typeface="Calibri" panose="020F0502020204030204"/>
                <a:ea typeface="Calibri" panose="020F0502020204030204"/>
                <a:cs typeface="Calibri" panose="020F0502020204030204"/>
              </a:rPr>
              <a:t>transition</a:t>
            </a:r>
            <a:r>
              <a:rPr sz="1700" kern="0" spc="130" dirty="0">
                <a:solidFill>
                  <a:srgbClr val="000000">
                    <a:alpha val="100000"/>
                  </a:srgbClr>
                </a:solidFill>
                <a:latin typeface="Calibri" panose="020F0502020204030204"/>
                <a:ea typeface="Calibri" panose="020F0502020204030204"/>
                <a:cs typeface="Calibri" panose="020F0502020204030204"/>
              </a:rPr>
              <a:t> </a:t>
            </a:r>
            <a:r>
              <a:rPr sz="1700" kern="0" spc="0" dirty="0">
                <a:solidFill>
                  <a:srgbClr val="000000">
                    <a:alpha val="100000"/>
                  </a:srgbClr>
                </a:solidFill>
                <a:latin typeface="Calibri" panose="020F0502020204030204"/>
                <a:ea typeface="Calibri" panose="020F0502020204030204"/>
                <a:cs typeface="Calibri" panose="020F0502020204030204"/>
              </a:rPr>
              <a:t>between</a:t>
            </a:r>
            <a:r>
              <a:rPr sz="1700" kern="0" spc="20" dirty="0">
                <a:solidFill>
                  <a:srgbClr val="000000">
                    <a:alpha val="100000"/>
                  </a:srgbClr>
                </a:solidFill>
                <a:latin typeface="Calibri" panose="020F0502020204030204"/>
                <a:ea typeface="Calibri" panose="020F0502020204030204"/>
                <a:cs typeface="Calibri" panose="020F0502020204030204"/>
              </a:rPr>
              <a:t> </a:t>
            </a:r>
            <a:r>
              <a:rPr sz="1700" kern="0" spc="0" dirty="0">
                <a:solidFill>
                  <a:srgbClr val="000000">
                    <a:alpha val="100000"/>
                  </a:srgbClr>
                </a:solidFill>
                <a:latin typeface="Calibri" panose="020F0502020204030204"/>
                <a:ea typeface="Calibri" panose="020F0502020204030204"/>
                <a:cs typeface="Calibri" panose="020F0502020204030204"/>
              </a:rPr>
              <a:t>the</a:t>
            </a:r>
            <a:r>
              <a:rPr sz="1700" kern="0" spc="90" dirty="0">
                <a:solidFill>
                  <a:srgbClr val="000000">
                    <a:alpha val="100000"/>
                  </a:srgbClr>
                </a:solidFill>
                <a:latin typeface="Calibri" panose="020F0502020204030204"/>
                <a:ea typeface="Calibri" panose="020F0502020204030204"/>
                <a:cs typeface="Calibri" panose="020F0502020204030204"/>
              </a:rPr>
              <a:t> </a:t>
            </a:r>
            <a:r>
              <a:rPr sz="1700" kern="0" spc="0" dirty="0">
                <a:solidFill>
                  <a:srgbClr val="000000">
                    <a:alpha val="100000"/>
                  </a:srgbClr>
                </a:solidFill>
                <a:latin typeface="Calibri" panose="020F0502020204030204"/>
                <a:ea typeface="Calibri" panose="020F0502020204030204"/>
                <a:cs typeface="Calibri" panose="020F0502020204030204"/>
              </a:rPr>
              <a:t>original</a:t>
            </a:r>
            <a:r>
              <a:rPr sz="1700" kern="0" spc="70" dirty="0">
                <a:solidFill>
                  <a:srgbClr val="000000">
                    <a:alpha val="100000"/>
                  </a:srgbClr>
                </a:solidFill>
                <a:latin typeface="Calibri" panose="020F0502020204030204"/>
                <a:ea typeface="Calibri" panose="020F0502020204030204"/>
                <a:cs typeface="Calibri" panose="020F0502020204030204"/>
              </a:rPr>
              <a:t> </a:t>
            </a:r>
            <a:r>
              <a:rPr sz="1700" kern="0" spc="0" dirty="0">
                <a:solidFill>
                  <a:srgbClr val="000000">
                    <a:alpha val="100000"/>
                  </a:srgbClr>
                </a:solidFill>
                <a:latin typeface="Calibri" panose="020F0502020204030204"/>
                <a:ea typeface="Calibri" panose="020F0502020204030204"/>
                <a:cs typeface="Calibri" panose="020F0502020204030204"/>
              </a:rPr>
              <a:t>and</a:t>
            </a:r>
            <a:r>
              <a:rPr sz="1700" kern="0" spc="90" dirty="0">
                <a:solidFill>
                  <a:srgbClr val="000000">
                    <a:alpha val="100000"/>
                  </a:srgbClr>
                </a:solidFill>
                <a:latin typeface="Calibri" panose="020F0502020204030204"/>
                <a:ea typeface="Calibri" panose="020F0502020204030204"/>
                <a:cs typeface="Calibri" panose="020F0502020204030204"/>
              </a:rPr>
              <a:t> </a:t>
            </a:r>
            <a:r>
              <a:rPr sz="1700" kern="0" spc="0" dirty="0">
                <a:solidFill>
                  <a:srgbClr val="000000">
                    <a:alpha val="100000"/>
                  </a:srgbClr>
                </a:solidFill>
                <a:latin typeface="Calibri" panose="020F0502020204030204"/>
                <a:ea typeface="Calibri" panose="020F0502020204030204"/>
                <a:cs typeface="Calibri" panose="020F0502020204030204"/>
              </a:rPr>
              <a:t>edited</a:t>
            </a:r>
            <a:r>
              <a:rPr sz="1700" kern="0" spc="150" dirty="0">
                <a:solidFill>
                  <a:srgbClr val="000000">
                    <a:alpha val="100000"/>
                  </a:srgbClr>
                </a:solidFill>
                <a:latin typeface="Calibri" panose="020F0502020204030204"/>
                <a:ea typeface="Calibri" panose="020F0502020204030204"/>
                <a:cs typeface="Calibri" panose="020F0502020204030204"/>
              </a:rPr>
              <a:t> </a:t>
            </a:r>
            <a:r>
              <a:rPr sz="1700" kern="0" spc="0" dirty="0" smtClean="0">
                <a:solidFill>
                  <a:srgbClr val="000000">
                    <a:alpha val="100000"/>
                  </a:srgbClr>
                </a:solidFill>
                <a:latin typeface="Calibri" panose="020F0502020204030204"/>
                <a:ea typeface="Calibri" panose="020F0502020204030204"/>
                <a:cs typeface="Calibri" panose="020F0502020204030204"/>
              </a:rPr>
              <a:t>projection</a:t>
            </a:r>
            <a:endParaRPr sz="1700" dirty="0">
              <a:latin typeface="Calibri" panose="020F0502020204030204"/>
              <a:ea typeface="Calibri" panose="020F0502020204030204"/>
              <a:cs typeface="Calibri" panose="020F0502020204030204"/>
            </a:endParaRPr>
          </a:p>
        </p:txBody>
      </p:sp>
      <p:sp>
        <p:nvSpPr>
          <p:cNvPr id="9" name="textbox 630"/>
          <p:cNvSpPr/>
          <p:nvPr/>
        </p:nvSpPr>
        <p:spPr>
          <a:xfrm>
            <a:off x="6340526" y="3953585"/>
            <a:ext cx="3572509" cy="92773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86000"/>
              </a:lnSpc>
            </a:pPr>
            <a:r>
              <a:rPr sz="1700" kern="0" spc="10" dirty="0">
                <a:solidFill>
                  <a:srgbClr val="000000">
                    <a:alpha val="100000"/>
                  </a:srgbClr>
                </a:solidFill>
                <a:latin typeface="Calibri" panose="020F0502020204030204"/>
                <a:ea typeface="Calibri" panose="020F0502020204030204"/>
                <a:cs typeface="Calibri" panose="020F0502020204030204"/>
              </a:rPr>
              <a:t>different degree of</a:t>
            </a:r>
            <a:r>
              <a:rPr sz="1700" kern="0" spc="100" dirty="0">
                <a:solidFill>
                  <a:srgbClr val="000000">
                    <a:alpha val="100000"/>
                  </a:srgbClr>
                </a:solidFill>
                <a:latin typeface="Calibri" panose="020F0502020204030204"/>
                <a:ea typeface="Calibri" panose="020F0502020204030204"/>
                <a:cs typeface="Calibri" panose="020F0502020204030204"/>
              </a:rPr>
              <a:t> </a:t>
            </a:r>
            <a:r>
              <a:rPr sz="1700" kern="0" spc="10" dirty="0">
                <a:solidFill>
                  <a:srgbClr val="000000">
                    <a:alpha val="100000"/>
                  </a:srgbClr>
                </a:solidFill>
                <a:latin typeface="Calibri" panose="020F0502020204030204"/>
                <a:ea typeface="Calibri" panose="020F0502020204030204"/>
                <a:cs typeface="Calibri" panose="020F0502020204030204"/>
              </a:rPr>
              <a:t>image</a:t>
            </a:r>
            <a:r>
              <a:rPr sz="1700" kern="0" spc="140" dirty="0">
                <a:solidFill>
                  <a:srgbClr val="000000">
                    <a:alpha val="100000"/>
                  </a:srgbClr>
                </a:solidFill>
                <a:latin typeface="Calibri" panose="020F0502020204030204"/>
                <a:ea typeface="Calibri" panose="020F0502020204030204"/>
                <a:cs typeface="Calibri" panose="020F0502020204030204"/>
              </a:rPr>
              <a:t> </a:t>
            </a:r>
            <a:r>
              <a:rPr sz="1700" kern="0" spc="10" dirty="0">
                <a:solidFill>
                  <a:srgbClr val="000000">
                    <a:alpha val="100000"/>
                  </a:srgbClr>
                </a:solidFill>
                <a:latin typeface="Calibri" panose="020F0502020204030204"/>
                <a:ea typeface="Calibri" panose="020F0502020204030204"/>
                <a:cs typeface="Calibri" panose="020F0502020204030204"/>
              </a:rPr>
              <a:t>manipula</a:t>
            </a:r>
            <a:r>
              <a:rPr sz="1700" kern="0" spc="0" dirty="0">
                <a:solidFill>
                  <a:srgbClr val="000000">
                    <a:alpha val="100000"/>
                  </a:srgbClr>
                </a:solidFill>
                <a:latin typeface="Calibri" panose="020F0502020204030204"/>
                <a:ea typeface="Calibri" panose="020F0502020204030204"/>
                <a:cs typeface="Calibri" panose="020F0502020204030204"/>
              </a:rPr>
              <a:t>tion</a:t>
            </a:r>
            <a:endParaRPr sz="1700" dirty="0">
              <a:latin typeface="Calibri" panose="020F0502020204030204"/>
              <a:ea typeface="Calibri" panose="020F0502020204030204"/>
              <a:cs typeface="Calibri" panose="020F0502020204030204"/>
            </a:endParaRPr>
          </a:p>
          <a:p>
            <a:pPr algn="l" rtl="0" eaLnBrk="0">
              <a:lnSpc>
                <a:spcPct val="196000"/>
              </a:lnSpc>
            </a:pPr>
            <a:endParaRPr sz="1000" dirty="0">
              <a:latin typeface="Arial" panose="020B0604020202020204"/>
              <a:ea typeface="Arial" panose="020B0604020202020204"/>
              <a:cs typeface="Arial" panose="020B0604020202020204"/>
            </a:endParaRPr>
          </a:p>
          <a:p>
            <a:pPr algn="l" rtl="0" eaLnBrk="0">
              <a:lnSpc>
                <a:spcPct val="106000"/>
              </a:lnSpc>
            </a:pPr>
            <a:endParaRPr sz="400" dirty="0">
              <a:latin typeface="Arial" panose="020B0604020202020204"/>
              <a:ea typeface="Arial" panose="020B0604020202020204"/>
              <a:cs typeface="Arial" panose="020B0604020202020204"/>
            </a:endParaRPr>
          </a:p>
          <a:p>
            <a:pPr marL="1976120" algn="l" rtl="0" eaLnBrk="0">
              <a:lnSpc>
                <a:spcPct val="72000"/>
              </a:lnSpc>
              <a:spcBef>
                <a:spcPts val="5"/>
              </a:spcBef>
              <a:tabLst>
                <a:tab pos="2055495" algn="l"/>
              </a:tabLst>
            </a:pPr>
            <a:r>
              <a:rPr sz="1700" b="1" kern="0" spc="0" dirty="0">
                <a:solidFill>
                  <a:srgbClr val="000000">
                    <a:alpha val="100000"/>
                  </a:srgbClr>
                </a:solidFill>
                <a:latin typeface="Calibri" panose="020F0502020204030204"/>
                <a:ea typeface="Calibri" panose="020F0502020204030204"/>
                <a:cs typeface="Calibri" panose="020F0502020204030204"/>
              </a:rPr>
              <a:t>	</a:t>
            </a:r>
            <a:r>
              <a:rPr sz="1700" b="1" kern="0" spc="-20" dirty="0">
                <a:solidFill>
                  <a:srgbClr val="000000">
                    <a:alpha val="100000"/>
                  </a:srgbClr>
                </a:solidFill>
                <a:latin typeface="Calibri" panose="020F0502020204030204"/>
                <a:ea typeface="Calibri" panose="020F0502020204030204"/>
                <a:cs typeface="Calibri" panose="020F0502020204030204"/>
              </a:rPr>
              <a:t>Edit Transf</a:t>
            </a:r>
            <a:r>
              <a:rPr sz="1700" b="1" kern="0" spc="-30" dirty="0">
                <a:solidFill>
                  <a:srgbClr val="000000">
                    <a:alpha val="100000"/>
                  </a:srgbClr>
                </a:solidFill>
                <a:latin typeface="Calibri" panose="020F0502020204030204"/>
                <a:ea typeface="Calibri" panose="020F0502020204030204"/>
                <a:cs typeface="Calibri" panose="020F0502020204030204"/>
              </a:rPr>
              <a:t>er</a:t>
            </a:r>
            <a:endParaRPr sz="1700" dirty="0">
              <a:latin typeface="Calibri" panose="020F0502020204030204"/>
              <a:ea typeface="Calibri" panose="020F0502020204030204"/>
              <a:cs typeface="Calibri" panose="020F0502020204030204"/>
            </a:endParaRPr>
          </a:p>
        </p:txBody>
      </p:sp>
      <p:grpSp>
        <p:nvGrpSpPr>
          <p:cNvPr id="10" name="group 4"/>
          <p:cNvGrpSpPr/>
          <p:nvPr/>
        </p:nvGrpSpPr>
        <p:grpSpPr>
          <a:xfrm rot="21600000">
            <a:off x="7928363" y="4301438"/>
            <a:ext cx="388620" cy="495300"/>
            <a:chOff x="0" y="0"/>
            <a:chExt cx="388620" cy="495300"/>
          </a:xfrm>
        </p:grpSpPr>
        <p:sp>
          <p:nvSpPr>
            <p:cNvPr id="24" name="path 632"/>
            <p:cNvSpPr/>
            <p:nvPr/>
          </p:nvSpPr>
          <p:spPr>
            <a:xfrm>
              <a:off x="38100" y="38100"/>
              <a:ext cx="312420" cy="419100"/>
            </a:xfrm>
            <a:custGeom>
              <a:avLst/>
              <a:gdLst/>
              <a:ahLst/>
              <a:cxnLst/>
              <a:rect l="0" t="0" r="0" b="0"/>
              <a:pathLst>
                <a:path w="492" h="660">
                  <a:moveTo>
                    <a:pt x="492" y="246"/>
                  </a:moveTo>
                  <a:lnTo>
                    <a:pt x="369" y="246"/>
                  </a:lnTo>
                  <a:lnTo>
                    <a:pt x="369" y="660"/>
                  </a:lnTo>
                  <a:lnTo>
                    <a:pt x="123" y="660"/>
                  </a:lnTo>
                  <a:lnTo>
                    <a:pt x="123" y="246"/>
                  </a:lnTo>
                  <a:lnTo>
                    <a:pt x="0" y="246"/>
                  </a:lnTo>
                  <a:lnTo>
                    <a:pt x="246" y="0"/>
                  </a:lnTo>
                  <a:lnTo>
                    <a:pt x="492" y="246"/>
                  </a:lnTo>
                  <a:close/>
                </a:path>
              </a:pathLst>
            </a:custGeom>
            <a:solidFill>
              <a:srgbClr val="6594DA">
                <a:alpha val="100000"/>
              </a:srgbClr>
            </a:solidFill>
            <a:ln w="0"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5" name="path 634"/>
            <p:cNvSpPr/>
            <p:nvPr/>
          </p:nvSpPr>
          <p:spPr>
            <a:xfrm>
              <a:off x="0" y="0"/>
              <a:ext cx="388620" cy="495300"/>
            </a:xfrm>
            <a:custGeom>
              <a:avLst/>
              <a:gdLst/>
              <a:ahLst/>
              <a:cxnLst/>
              <a:rect l="0" t="0" r="0" b="0"/>
              <a:pathLst>
                <a:path w="612" h="780">
                  <a:moveTo>
                    <a:pt x="552" y="306"/>
                  </a:moveTo>
                  <a:lnTo>
                    <a:pt x="429" y="306"/>
                  </a:lnTo>
                  <a:lnTo>
                    <a:pt x="429" y="720"/>
                  </a:lnTo>
                  <a:lnTo>
                    <a:pt x="183" y="720"/>
                  </a:lnTo>
                  <a:lnTo>
                    <a:pt x="183" y="306"/>
                  </a:lnTo>
                  <a:lnTo>
                    <a:pt x="60" y="306"/>
                  </a:lnTo>
                  <a:lnTo>
                    <a:pt x="306" y="60"/>
                  </a:lnTo>
                  <a:lnTo>
                    <a:pt x="552" y="306"/>
                  </a:lnTo>
                  <a:close/>
                </a:path>
              </a:pathLst>
            </a:custGeom>
            <a:noFill/>
            <a:ln w="76200" cap="flat">
              <a:solidFill>
                <a:srgbClr val="000000"/>
              </a:solidFill>
              <a:prstDash val="solid"/>
              <a:miter lim="8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11" name="picture 636"/>
          <p:cNvPicPr>
            <a:picLocks noChangeAspect="1"/>
          </p:cNvPicPr>
          <p:nvPr/>
        </p:nvPicPr>
        <p:blipFill>
          <a:blip r:embed="rId8"/>
          <a:stretch>
            <a:fillRect/>
          </a:stretch>
        </p:blipFill>
        <p:spPr>
          <a:xfrm rot="21600000">
            <a:off x="7909980" y="4307877"/>
            <a:ext cx="486632" cy="528209"/>
          </a:xfrm>
          <a:prstGeom prst="rect">
            <a:avLst/>
          </a:prstGeom>
        </p:spPr>
      </p:pic>
      <p:grpSp>
        <p:nvGrpSpPr>
          <p:cNvPr id="12" name="group 6"/>
          <p:cNvGrpSpPr/>
          <p:nvPr/>
        </p:nvGrpSpPr>
        <p:grpSpPr>
          <a:xfrm rot="21600000">
            <a:off x="4218180" y="4719167"/>
            <a:ext cx="1210310" cy="1415414"/>
            <a:chOff x="-12700" y="-12700"/>
            <a:chExt cx="1210310" cy="1415414"/>
          </a:xfrm>
        </p:grpSpPr>
        <p:pic>
          <p:nvPicPr>
            <p:cNvPr id="22" name="picture 638"/>
            <p:cNvPicPr>
              <a:picLocks noChangeAspect="1"/>
            </p:cNvPicPr>
            <p:nvPr/>
          </p:nvPicPr>
          <p:blipFill>
            <a:blip r:embed="rId9"/>
            <a:stretch>
              <a:fillRect/>
            </a:stretch>
          </p:blipFill>
          <p:spPr>
            <a:xfrm rot="21600000">
              <a:off x="0" y="6959"/>
              <a:ext cx="1184407" cy="1382583"/>
            </a:xfrm>
            <a:prstGeom prst="rect">
              <a:avLst/>
            </a:prstGeom>
          </p:spPr>
        </p:pic>
        <p:sp>
          <p:nvSpPr>
            <p:cNvPr id="23" name="textbox 640"/>
            <p:cNvSpPr/>
            <p:nvPr/>
          </p:nvSpPr>
          <p:spPr>
            <a:xfrm>
              <a:off x="-12700" y="-12700"/>
              <a:ext cx="1210310" cy="141541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marL="52705" algn="l" rtl="0" eaLnBrk="0">
                <a:lnSpc>
                  <a:spcPct val="87000"/>
                </a:lnSpc>
              </a:pPr>
              <a:r>
                <a:rPr sz="1800" b="1" kern="0" spc="0" dirty="0">
                  <a:solidFill>
                    <a:srgbClr val="000000">
                      <a:alpha val="100000"/>
                    </a:srgbClr>
                  </a:solidFill>
                  <a:latin typeface="Calibri" panose="020F0502020204030204"/>
                  <a:ea typeface="Calibri" panose="020F0502020204030204"/>
                  <a:cs typeface="Calibri" panose="020F0502020204030204"/>
                </a:rPr>
                <a:t>Editing</a:t>
              </a:r>
              <a:r>
                <a:rPr sz="1800" b="1" kern="0" spc="130" dirty="0">
                  <a:solidFill>
                    <a:srgbClr val="000000">
                      <a:alpha val="100000"/>
                    </a:srgbClr>
                  </a:solidFill>
                  <a:latin typeface="Calibri" panose="020F0502020204030204"/>
                  <a:ea typeface="Calibri" panose="020F0502020204030204"/>
                  <a:cs typeface="Calibri" panose="020F0502020204030204"/>
                </a:rPr>
                <a:t> </a:t>
              </a:r>
              <a:r>
                <a:rPr sz="1800" b="1" kern="0" spc="0" dirty="0">
                  <a:solidFill>
                    <a:srgbClr val="000000">
                      <a:alpha val="100000"/>
                    </a:srgbClr>
                  </a:solidFill>
                  <a:latin typeface="Calibri" panose="020F0502020204030204"/>
                  <a:ea typeface="Calibri" panose="020F0502020204030204"/>
                  <a:cs typeface="Calibri" panose="020F0502020204030204"/>
                </a:rPr>
                <a:t>UI</a:t>
              </a:r>
              <a:endParaRPr sz="1800" dirty="0">
                <a:latin typeface="Calibri" panose="020F0502020204030204"/>
                <a:ea typeface="Calibri" panose="020F0502020204030204"/>
                <a:cs typeface="Calibri" panose="020F0502020204030204"/>
              </a:endParaRPr>
            </a:p>
          </p:txBody>
        </p:sp>
      </p:grpSp>
      <p:pic>
        <p:nvPicPr>
          <p:cNvPr id="14" name="table"/>
          <p:cNvPicPr>
            <a:picLocks noGrp="1"/>
          </p:cNvPicPr>
          <p:nvPr/>
        </p:nvPicPr>
        <p:blipFill>
          <a:blip r:embed="rId10"/>
          <a:stretch>
            <a:fillRect/>
          </a:stretch>
        </p:blipFill>
        <p:spPr>
          <a:xfrm>
            <a:off x="2371859" y="2678379"/>
            <a:ext cx="1116964" cy="1188085"/>
          </a:xfrm>
          <a:prstGeom prst="rect">
            <a:avLst/>
          </a:prstGeom>
        </p:spPr>
      </p:pic>
      <p:pic>
        <p:nvPicPr>
          <p:cNvPr id="15" name="table"/>
          <p:cNvPicPr>
            <a:picLocks noGrp="1"/>
          </p:cNvPicPr>
          <p:nvPr/>
        </p:nvPicPr>
        <p:blipFill>
          <a:blip r:embed="rId11"/>
          <a:stretch>
            <a:fillRect/>
          </a:stretch>
        </p:blipFill>
        <p:spPr>
          <a:xfrm>
            <a:off x="2373384" y="4892751"/>
            <a:ext cx="1115059" cy="1189989"/>
          </a:xfrm>
          <a:prstGeom prst="rect">
            <a:avLst/>
          </a:prstGeom>
        </p:spPr>
      </p:pic>
      <p:pic>
        <p:nvPicPr>
          <p:cNvPr id="16" name="picture 646"/>
          <p:cNvPicPr>
            <a:picLocks noChangeAspect="1"/>
          </p:cNvPicPr>
          <p:nvPr/>
        </p:nvPicPr>
        <p:blipFill>
          <a:blip r:embed="rId12"/>
          <a:stretch>
            <a:fillRect/>
          </a:stretch>
        </p:blipFill>
        <p:spPr>
          <a:xfrm rot="21600000">
            <a:off x="2381003" y="2687522"/>
            <a:ext cx="1098803" cy="1170432"/>
          </a:xfrm>
          <a:prstGeom prst="rect">
            <a:avLst/>
          </a:prstGeom>
        </p:spPr>
      </p:pic>
      <p:pic>
        <p:nvPicPr>
          <p:cNvPr id="17" name="picture 648"/>
          <p:cNvPicPr>
            <a:picLocks noChangeAspect="1"/>
          </p:cNvPicPr>
          <p:nvPr/>
        </p:nvPicPr>
        <p:blipFill>
          <a:blip r:embed="rId13"/>
          <a:stretch>
            <a:fillRect/>
          </a:stretch>
        </p:blipFill>
        <p:spPr>
          <a:xfrm rot="21600000">
            <a:off x="2382528" y="4901894"/>
            <a:ext cx="1097280" cy="1171955"/>
          </a:xfrm>
          <a:prstGeom prst="rect">
            <a:avLst/>
          </a:prstGeom>
        </p:spPr>
      </p:pic>
      <p:sp>
        <p:nvSpPr>
          <p:cNvPr id="18" name="textbox 652"/>
          <p:cNvSpPr/>
          <p:nvPr/>
        </p:nvSpPr>
        <p:spPr>
          <a:xfrm>
            <a:off x="2133415" y="4326838"/>
            <a:ext cx="1085214" cy="44640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38000"/>
              </a:lnSpc>
            </a:pPr>
            <a:endParaRPr sz="1000" dirty="0">
              <a:latin typeface="Arial" panose="020B0604020202020204"/>
              <a:ea typeface="Arial" panose="020B0604020202020204"/>
              <a:cs typeface="Arial" panose="020B0604020202020204"/>
            </a:endParaRPr>
          </a:p>
          <a:p>
            <a:pPr marL="12700" algn="l" rtl="0" eaLnBrk="0">
              <a:lnSpc>
                <a:spcPct val="86000"/>
              </a:lnSpc>
              <a:spcBef>
                <a:spcPts val="5"/>
              </a:spcBef>
            </a:pPr>
            <a:r>
              <a:rPr sz="1700" b="1" kern="0" spc="-10" dirty="0">
                <a:solidFill>
                  <a:srgbClr val="000000">
                    <a:alpha val="100000"/>
                  </a:srgbClr>
                </a:solidFill>
                <a:latin typeface="Calibri" panose="020F0502020204030204"/>
                <a:ea typeface="Calibri" panose="020F0502020204030204"/>
                <a:cs typeface="Calibri" panose="020F0502020204030204"/>
              </a:rPr>
              <a:t>Project</a:t>
            </a:r>
            <a:r>
              <a:rPr sz="1700" b="1" kern="0" spc="0" dirty="0">
                <a:solidFill>
                  <a:srgbClr val="000000">
                    <a:alpha val="100000"/>
                  </a:srgbClr>
                </a:solidFill>
                <a:latin typeface="Calibri" panose="020F0502020204030204"/>
                <a:ea typeface="Calibri" panose="020F0502020204030204"/>
                <a:cs typeface="Calibri" panose="020F0502020204030204"/>
              </a:rPr>
              <a:t>         </a:t>
            </a:r>
            <a:endParaRPr sz="1700" dirty="0">
              <a:latin typeface="Calibri" panose="020F0502020204030204"/>
              <a:ea typeface="Calibri" panose="020F0502020204030204"/>
              <a:cs typeface="Calibri" panose="020F0502020204030204"/>
            </a:endParaRPr>
          </a:p>
        </p:txBody>
      </p:sp>
      <p:sp>
        <p:nvSpPr>
          <p:cNvPr id="19" name="path 654"/>
          <p:cNvSpPr/>
          <p:nvPr/>
        </p:nvSpPr>
        <p:spPr>
          <a:xfrm>
            <a:off x="2765371" y="4339538"/>
            <a:ext cx="312420" cy="419100"/>
          </a:xfrm>
          <a:custGeom>
            <a:avLst/>
            <a:gdLst/>
            <a:ahLst/>
            <a:cxnLst/>
            <a:rect l="0" t="0" r="0" b="0"/>
            <a:pathLst>
              <a:path w="492" h="660">
                <a:moveTo>
                  <a:pt x="0" y="413"/>
                </a:moveTo>
                <a:lnTo>
                  <a:pt x="123" y="413"/>
                </a:lnTo>
                <a:lnTo>
                  <a:pt x="123" y="0"/>
                </a:lnTo>
                <a:lnTo>
                  <a:pt x="368" y="0"/>
                </a:lnTo>
                <a:lnTo>
                  <a:pt x="368" y="413"/>
                </a:lnTo>
                <a:lnTo>
                  <a:pt x="492" y="413"/>
                </a:lnTo>
                <a:lnTo>
                  <a:pt x="246" y="660"/>
                </a:lnTo>
                <a:lnTo>
                  <a:pt x="0" y="413"/>
                </a:lnTo>
                <a:close/>
              </a:path>
            </a:pathLst>
          </a:custGeom>
          <a:solidFill>
            <a:srgbClr val="6594DA">
              <a:alpha val="100000"/>
            </a:srgbClr>
          </a:solidFill>
          <a:ln w="0" cap="flat">
            <a:noFill/>
            <a:prstDash val="solid"/>
            <a:miter lim="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0" name="textbox 656"/>
          <p:cNvSpPr/>
          <p:nvPr/>
        </p:nvSpPr>
        <p:spPr>
          <a:xfrm>
            <a:off x="2297030" y="3933926"/>
            <a:ext cx="1284605" cy="24828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86000"/>
              </a:lnSpc>
            </a:pPr>
            <a:r>
              <a:rPr sz="1700" kern="0" spc="0" dirty="0">
                <a:solidFill>
                  <a:srgbClr val="000000">
                    <a:alpha val="100000"/>
                  </a:srgbClr>
                </a:solidFill>
                <a:latin typeface="Calibri" panose="020F0502020204030204"/>
                <a:ea typeface="Calibri" panose="020F0502020204030204"/>
                <a:cs typeface="Calibri" panose="020F0502020204030204"/>
              </a:rPr>
              <a:t>original</a:t>
            </a:r>
            <a:r>
              <a:rPr sz="1700" kern="0" spc="160" dirty="0">
                <a:solidFill>
                  <a:srgbClr val="000000">
                    <a:alpha val="100000"/>
                  </a:srgbClr>
                </a:solidFill>
                <a:latin typeface="Calibri" panose="020F0502020204030204"/>
                <a:ea typeface="Calibri" panose="020F0502020204030204"/>
                <a:cs typeface="Calibri" panose="020F0502020204030204"/>
              </a:rPr>
              <a:t> </a:t>
            </a:r>
            <a:r>
              <a:rPr sz="1700" kern="0" spc="0" dirty="0">
                <a:solidFill>
                  <a:srgbClr val="000000">
                    <a:alpha val="100000"/>
                  </a:srgbClr>
                </a:solidFill>
                <a:latin typeface="Calibri" panose="020F0502020204030204"/>
                <a:ea typeface="Calibri" panose="020F0502020204030204"/>
                <a:cs typeface="Calibri" panose="020F0502020204030204"/>
              </a:rPr>
              <a:t>photo</a:t>
            </a:r>
            <a:endParaRPr sz="1700" dirty="0">
              <a:latin typeface="Calibri" panose="020F0502020204030204"/>
              <a:ea typeface="Calibri" panose="020F0502020204030204"/>
              <a:cs typeface="Calibri" panose="020F0502020204030204"/>
            </a:endParaRPr>
          </a:p>
        </p:txBody>
      </p:sp>
      <p:pic>
        <p:nvPicPr>
          <p:cNvPr id="21" name="picture 658"/>
          <p:cNvPicPr>
            <a:picLocks noChangeAspect="1"/>
          </p:cNvPicPr>
          <p:nvPr/>
        </p:nvPicPr>
        <p:blipFill>
          <a:blip r:embed="rId14"/>
          <a:stretch>
            <a:fillRect/>
          </a:stretch>
        </p:blipFill>
        <p:spPr>
          <a:xfrm rot="21600000">
            <a:off x="3601727" y="5252755"/>
            <a:ext cx="509537" cy="518978"/>
          </a:xfrm>
          <a:prstGeom prst="rect">
            <a:avLst/>
          </a:prstGeom>
        </p:spPr>
      </p:pic>
      <p:sp>
        <p:nvSpPr>
          <p:cNvPr id="26"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err="1" smtClean="0">
                <a:solidFill>
                  <a:srgbClr val="2A4A75"/>
                </a:solidFill>
                <a:latin typeface="Helvetica"/>
                <a:ea typeface="微软雅黑"/>
              </a:rPr>
              <a:t>iGANs</a:t>
            </a:r>
            <a:r>
              <a:rPr lang="zh-CN" altLang="en-US" dirty="0" smtClean="0">
                <a:solidFill>
                  <a:srgbClr val="2A4A75"/>
                </a:solidFill>
                <a:latin typeface="Helvetica"/>
                <a:ea typeface="微软雅黑"/>
              </a:rPr>
              <a:t>：</a:t>
            </a:r>
            <a:r>
              <a:rPr lang="en-US" altLang="zh-CN" dirty="0">
                <a:solidFill>
                  <a:srgbClr val="2A4A75"/>
                </a:solidFill>
                <a:latin typeface="Helvetica"/>
                <a:ea typeface="微软雅黑"/>
              </a:rPr>
              <a:t>Interactive Image Generation</a:t>
            </a:r>
          </a:p>
        </p:txBody>
      </p:sp>
    </p:spTree>
    <p:extLst>
      <p:ext uri="{BB962C8B-B14F-4D97-AF65-F5344CB8AC3E}">
        <p14:creationId xmlns:p14="http://schemas.microsoft.com/office/powerpoint/2010/main" val="220605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p>
        </p:txBody>
      </p:sp>
      <p:sp>
        <p:nvSpPr>
          <p:cNvPr id="4" name="textbox 956"/>
          <p:cNvSpPr/>
          <p:nvPr/>
        </p:nvSpPr>
        <p:spPr>
          <a:xfrm>
            <a:off x="1960051" y="1830075"/>
            <a:ext cx="7780019" cy="2345689"/>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3000"/>
              </a:lnSpc>
            </a:pPr>
            <a:endParaRPr sz="100" dirty="0">
              <a:latin typeface="Arial" panose="020B0604020202020204"/>
              <a:ea typeface="Arial" panose="020B0604020202020204"/>
              <a:cs typeface="Arial" panose="020B0604020202020204"/>
            </a:endParaRPr>
          </a:p>
          <a:p>
            <a:pPr algn="l" rtl="0" eaLnBrk="0">
              <a:lnSpc>
                <a:spcPct val="166000"/>
              </a:lnSpc>
            </a:pPr>
            <a:endParaRPr sz="1000" dirty="0">
              <a:latin typeface="Arial" panose="020B0604020202020204"/>
              <a:ea typeface="Arial" panose="020B0604020202020204"/>
              <a:cs typeface="Arial" panose="020B0604020202020204"/>
            </a:endParaRPr>
          </a:p>
          <a:p>
            <a:pPr algn="l" rtl="0" eaLnBrk="0">
              <a:lnSpc>
                <a:spcPct val="126000"/>
              </a:lnSpc>
            </a:pPr>
            <a:endParaRPr sz="200" dirty="0">
              <a:latin typeface="Arial" panose="020B0604020202020204"/>
              <a:ea typeface="Arial" panose="020B0604020202020204"/>
              <a:cs typeface="Arial" panose="020B0604020202020204"/>
            </a:endParaRPr>
          </a:p>
          <a:p>
            <a:pPr marL="12700" algn="l" rtl="0" eaLnBrk="0">
              <a:lnSpc>
                <a:spcPts val="11985"/>
              </a:lnSpc>
              <a:tabLst>
                <a:tab pos="7385685" algn="l"/>
              </a:tabLst>
            </a:pPr>
            <a:r>
              <a:rPr sz="1000" kern="0" spc="0" dirty="0">
                <a:solidFill>
                  <a:srgbClr val="000000">
                    <a:alpha val="100000"/>
                  </a:srgbClr>
                </a:solidFill>
                <a:latin typeface="Arial" panose="020B0604020202020204"/>
                <a:ea typeface="Arial" panose="020B0604020202020204"/>
                <a:cs typeface="Arial" panose="020B0604020202020204"/>
              </a:rPr>
              <a:t>	</a:t>
            </a:r>
            <a:endParaRPr sz="1000" dirty="0">
              <a:latin typeface="Arial" panose="020B0604020202020204"/>
              <a:ea typeface="Arial" panose="020B0604020202020204"/>
              <a:cs typeface="Arial" panose="020B0604020202020204"/>
            </a:endParaRPr>
          </a:p>
        </p:txBody>
      </p:sp>
      <p:pic>
        <p:nvPicPr>
          <p:cNvPr id="5" name="picture 958"/>
          <p:cNvPicPr>
            <a:picLocks noChangeAspect="1"/>
          </p:cNvPicPr>
          <p:nvPr/>
        </p:nvPicPr>
        <p:blipFill>
          <a:blip r:embed="rId4"/>
          <a:stretch>
            <a:fillRect/>
          </a:stretch>
        </p:blipFill>
        <p:spPr>
          <a:xfrm rot="21600000">
            <a:off x="1972751" y="2640493"/>
            <a:ext cx="7373855" cy="1522475"/>
          </a:xfrm>
          <a:prstGeom prst="rect">
            <a:avLst/>
          </a:prstGeom>
        </p:spPr>
      </p:pic>
      <p:pic>
        <p:nvPicPr>
          <p:cNvPr id="6" name="picture 960"/>
          <p:cNvPicPr>
            <a:picLocks noChangeAspect="1"/>
          </p:cNvPicPr>
          <p:nvPr/>
        </p:nvPicPr>
        <p:blipFill>
          <a:blip r:embed="rId5"/>
          <a:stretch>
            <a:fillRect/>
          </a:stretch>
        </p:blipFill>
        <p:spPr>
          <a:xfrm rot="21600000">
            <a:off x="2711111" y="4324512"/>
            <a:ext cx="7652660" cy="933410"/>
          </a:xfrm>
          <a:prstGeom prst="rect">
            <a:avLst/>
          </a:prstGeom>
        </p:spPr>
      </p:pic>
      <p:pic>
        <p:nvPicPr>
          <p:cNvPr id="7" name="picture 962"/>
          <p:cNvPicPr>
            <a:picLocks noChangeAspect="1"/>
          </p:cNvPicPr>
          <p:nvPr/>
        </p:nvPicPr>
        <p:blipFill>
          <a:blip r:embed="rId6"/>
          <a:stretch>
            <a:fillRect/>
          </a:stretch>
        </p:blipFill>
        <p:spPr>
          <a:xfrm rot="21600000">
            <a:off x="2725899" y="5284093"/>
            <a:ext cx="7633106" cy="918540"/>
          </a:xfrm>
          <a:prstGeom prst="rect">
            <a:avLst/>
          </a:prstGeom>
        </p:spPr>
      </p:pic>
      <p:pic>
        <p:nvPicPr>
          <p:cNvPr id="8" name="table"/>
          <p:cNvPicPr>
            <a:picLocks noGrp="1"/>
          </p:cNvPicPr>
          <p:nvPr/>
        </p:nvPicPr>
        <p:blipFill>
          <a:blip r:embed="rId7"/>
          <a:stretch>
            <a:fillRect/>
          </a:stretch>
        </p:blipFill>
        <p:spPr>
          <a:xfrm>
            <a:off x="2714158" y="5272440"/>
            <a:ext cx="914400" cy="886460"/>
          </a:xfrm>
          <a:prstGeom prst="rect">
            <a:avLst/>
          </a:prstGeom>
        </p:spPr>
      </p:pic>
      <p:pic>
        <p:nvPicPr>
          <p:cNvPr id="9" name="table"/>
          <p:cNvPicPr>
            <a:picLocks noGrp="1"/>
          </p:cNvPicPr>
          <p:nvPr/>
        </p:nvPicPr>
        <p:blipFill>
          <a:blip r:embed="rId7"/>
          <a:stretch>
            <a:fillRect/>
          </a:stretch>
        </p:blipFill>
        <p:spPr>
          <a:xfrm>
            <a:off x="3669707" y="5277013"/>
            <a:ext cx="914400" cy="886460"/>
          </a:xfrm>
          <a:prstGeom prst="rect">
            <a:avLst/>
          </a:prstGeom>
        </p:spPr>
      </p:pic>
      <p:pic>
        <p:nvPicPr>
          <p:cNvPr id="10" name="table"/>
          <p:cNvPicPr>
            <a:picLocks noGrp="1"/>
          </p:cNvPicPr>
          <p:nvPr/>
        </p:nvPicPr>
        <p:blipFill>
          <a:blip r:embed="rId8"/>
          <a:stretch>
            <a:fillRect/>
          </a:stretch>
        </p:blipFill>
        <p:spPr>
          <a:xfrm>
            <a:off x="4626779" y="5277013"/>
            <a:ext cx="913764" cy="886460"/>
          </a:xfrm>
          <a:prstGeom prst="rect">
            <a:avLst/>
          </a:prstGeom>
        </p:spPr>
      </p:pic>
      <p:pic>
        <p:nvPicPr>
          <p:cNvPr id="11" name="table"/>
          <p:cNvPicPr>
            <a:picLocks noGrp="1"/>
          </p:cNvPicPr>
          <p:nvPr/>
        </p:nvPicPr>
        <p:blipFill>
          <a:blip r:embed="rId9"/>
          <a:stretch>
            <a:fillRect/>
          </a:stretch>
        </p:blipFill>
        <p:spPr>
          <a:xfrm>
            <a:off x="5582327" y="5277013"/>
            <a:ext cx="913765" cy="886460"/>
          </a:xfrm>
          <a:prstGeom prst="rect">
            <a:avLst/>
          </a:prstGeom>
        </p:spPr>
      </p:pic>
      <p:pic>
        <p:nvPicPr>
          <p:cNvPr id="12" name="table"/>
          <p:cNvPicPr>
            <a:picLocks noGrp="1"/>
          </p:cNvPicPr>
          <p:nvPr/>
        </p:nvPicPr>
        <p:blipFill>
          <a:blip r:embed="rId8"/>
          <a:stretch>
            <a:fillRect/>
          </a:stretch>
        </p:blipFill>
        <p:spPr>
          <a:xfrm>
            <a:off x="6537875" y="5277013"/>
            <a:ext cx="913765" cy="886460"/>
          </a:xfrm>
          <a:prstGeom prst="rect">
            <a:avLst/>
          </a:prstGeom>
        </p:spPr>
      </p:pic>
      <p:pic>
        <p:nvPicPr>
          <p:cNvPr id="14" name="table"/>
          <p:cNvPicPr>
            <a:picLocks noGrp="1"/>
          </p:cNvPicPr>
          <p:nvPr/>
        </p:nvPicPr>
        <p:blipFill>
          <a:blip r:embed="rId8"/>
          <a:stretch>
            <a:fillRect/>
          </a:stretch>
        </p:blipFill>
        <p:spPr>
          <a:xfrm>
            <a:off x="8450495" y="5277013"/>
            <a:ext cx="913765" cy="886460"/>
          </a:xfrm>
          <a:prstGeom prst="rect">
            <a:avLst/>
          </a:prstGeom>
        </p:spPr>
      </p:pic>
      <p:pic>
        <p:nvPicPr>
          <p:cNvPr id="15" name="table"/>
          <p:cNvPicPr>
            <a:picLocks noGrp="1"/>
          </p:cNvPicPr>
          <p:nvPr/>
        </p:nvPicPr>
        <p:blipFill>
          <a:blip r:embed="rId8"/>
          <a:stretch>
            <a:fillRect/>
          </a:stretch>
        </p:blipFill>
        <p:spPr>
          <a:xfrm>
            <a:off x="9406042" y="5277013"/>
            <a:ext cx="913765" cy="886460"/>
          </a:xfrm>
          <a:prstGeom prst="rect">
            <a:avLst/>
          </a:prstGeom>
        </p:spPr>
      </p:pic>
      <p:pic>
        <p:nvPicPr>
          <p:cNvPr id="16" name="table"/>
          <p:cNvPicPr>
            <a:picLocks noGrp="1"/>
          </p:cNvPicPr>
          <p:nvPr/>
        </p:nvPicPr>
        <p:blipFill>
          <a:blip r:embed="rId8"/>
          <a:stretch>
            <a:fillRect/>
          </a:stretch>
        </p:blipFill>
        <p:spPr>
          <a:xfrm>
            <a:off x="7494947" y="5277013"/>
            <a:ext cx="912494" cy="886460"/>
          </a:xfrm>
          <a:prstGeom prst="rect">
            <a:avLst/>
          </a:prstGeom>
        </p:spPr>
      </p:pic>
      <p:pic>
        <p:nvPicPr>
          <p:cNvPr id="17" name="picture 980"/>
          <p:cNvPicPr>
            <a:picLocks noChangeAspect="1"/>
          </p:cNvPicPr>
          <p:nvPr/>
        </p:nvPicPr>
        <p:blipFill>
          <a:blip r:embed="rId10"/>
          <a:stretch>
            <a:fillRect/>
          </a:stretch>
        </p:blipFill>
        <p:spPr>
          <a:xfrm rot="21600000">
            <a:off x="2723303" y="5281585"/>
            <a:ext cx="896112" cy="868680"/>
          </a:xfrm>
          <a:prstGeom prst="rect">
            <a:avLst/>
          </a:prstGeom>
        </p:spPr>
      </p:pic>
      <p:pic>
        <p:nvPicPr>
          <p:cNvPr id="18" name="picture 982"/>
          <p:cNvPicPr>
            <a:picLocks noChangeAspect="1"/>
          </p:cNvPicPr>
          <p:nvPr/>
        </p:nvPicPr>
        <p:blipFill>
          <a:blip r:embed="rId11"/>
          <a:stretch>
            <a:fillRect/>
          </a:stretch>
        </p:blipFill>
        <p:spPr>
          <a:xfrm rot="21600000">
            <a:off x="3678851" y="5286156"/>
            <a:ext cx="896111" cy="868679"/>
          </a:xfrm>
          <a:prstGeom prst="rect">
            <a:avLst/>
          </a:prstGeom>
        </p:spPr>
      </p:pic>
      <p:pic>
        <p:nvPicPr>
          <p:cNvPr id="19" name="picture 984"/>
          <p:cNvPicPr>
            <a:picLocks noChangeAspect="1"/>
          </p:cNvPicPr>
          <p:nvPr/>
        </p:nvPicPr>
        <p:blipFill>
          <a:blip r:embed="rId12"/>
          <a:stretch>
            <a:fillRect/>
          </a:stretch>
        </p:blipFill>
        <p:spPr>
          <a:xfrm rot="21600000">
            <a:off x="5591470" y="5286156"/>
            <a:ext cx="896111" cy="868679"/>
          </a:xfrm>
          <a:prstGeom prst="rect">
            <a:avLst/>
          </a:prstGeom>
        </p:spPr>
      </p:pic>
      <p:pic>
        <p:nvPicPr>
          <p:cNvPr id="20" name="picture 986"/>
          <p:cNvPicPr>
            <a:picLocks noChangeAspect="1"/>
          </p:cNvPicPr>
          <p:nvPr/>
        </p:nvPicPr>
        <p:blipFill>
          <a:blip r:embed="rId13"/>
          <a:stretch>
            <a:fillRect/>
          </a:stretch>
        </p:blipFill>
        <p:spPr>
          <a:xfrm rot="21600000">
            <a:off x="6547018" y="5286156"/>
            <a:ext cx="896111" cy="868679"/>
          </a:xfrm>
          <a:prstGeom prst="rect">
            <a:avLst/>
          </a:prstGeom>
        </p:spPr>
      </p:pic>
      <p:pic>
        <p:nvPicPr>
          <p:cNvPr id="21" name="picture 988"/>
          <p:cNvPicPr>
            <a:picLocks noChangeAspect="1"/>
          </p:cNvPicPr>
          <p:nvPr/>
        </p:nvPicPr>
        <p:blipFill>
          <a:blip r:embed="rId14"/>
          <a:stretch>
            <a:fillRect/>
          </a:stretch>
        </p:blipFill>
        <p:spPr>
          <a:xfrm rot="21600000">
            <a:off x="8459638" y="5286156"/>
            <a:ext cx="896111" cy="868679"/>
          </a:xfrm>
          <a:prstGeom prst="rect">
            <a:avLst/>
          </a:prstGeom>
        </p:spPr>
      </p:pic>
      <p:pic>
        <p:nvPicPr>
          <p:cNvPr id="22" name="picture 990"/>
          <p:cNvPicPr>
            <a:picLocks noChangeAspect="1"/>
          </p:cNvPicPr>
          <p:nvPr/>
        </p:nvPicPr>
        <p:blipFill>
          <a:blip r:embed="rId15"/>
          <a:stretch>
            <a:fillRect/>
          </a:stretch>
        </p:blipFill>
        <p:spPr>
          <a:xfrm rot="21600000">
            <a:off x="9415187" y="5286156"/>
            <a:ext cx="896111" cy="868679"/>
          </a:xfrm>
          <a:prstGeom prst="rect">
            <a:avLst/>
          </a:prstGeom>
        </p:spPr>
      </p:pic>
      <p:pic>
        <p:nvPicPr>
          <p:cNvPr id="23" name="picture 992"/>
          <p:cNvPicPr>
            <a:picLocks noChangeAspect="1"/>
          </p:cNvPicPr>
          <p:nvPr/>
        </p:nvPicPr>
        <p:blipFill>
          <a:blip r:embed="rId16"/>
          <a:stretch>
            <a:fillRect/>
          </a:stretch>
        </p:blipFill>
        <p:spPr>
          <a:xfrm rot="21600000">
            <a:off x="7504090" y="5286156"/>
            <a:ext cx="894588" cy="868679"/>
          </a:xfrm>
          <a:prstGeom prst="rect">
            <a:avLst/>
          </a:prstGeom>
        </p:spPr>
      </p:pic>
      <p:sp>
        <p:nvSpPr>
          <p:cNvPr id="25" name="textbox 996"/>
          <p:cNvSpPr/>
          <p:nvPr/>
        </p:nvSpPr>
        <p:spPr>
          <a:xfrm>
            <a:off x="1998617" y="4807306"/>
            <a:ext cx="265429" cy="34353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9000"/>
              </a:lnSpc>
            </a:pPr>
            <a:endParaRPr sz="100" dirty="0">
              <a:latin typeface="Arial" panose="020B0604020202020204"/>
              <a:ea typeface="Arial" panose="020B0604020202020204"/>
              <a:cs typeface="Arial" panose="020B0604020202020204"/>
            </a:endParaRPr>
          </a:p>
          <a:p>
            <a:pPr marL="12700" algn="l" rtl="0" eaLnBrk="0">
              <a:lnSpc>
                <a:spcPct val="100000"/>
              </a:lnSpc>
            </a:pPr>
            <a:r>
              <a:rPr sz="3200" kern="0" spc="40" baseline="3000" dirty="0">
                <a:solidFill>
                  <a:srgbClr val="000000">
                    <a:alpha val="100000"/>
                  </a:srgbClr>
                </a:solidFill>
                <a:latin typeface="Cambria Math" panose="02040503050406030204"/>
                <a:ea typeface="Cambria Math" panose="02040503050406030204"/>
                <a:cs typeface="Cambria Math" panose="02040503050406030204"/>
              </a:rPr>
              <a:t>v</a:t>
            </a:r>
            <a:r>
              <a:rPr sz="2300" kern="0" spc="40" baseline="-11000" dirty="0">
                <a:solidFill>
                  <a:srgbClr val="000000">
                    <a:alpha val="100000"/>
                  </a:srgbClr>
                </a:solidFill>
                <a:latin typeface="Cambria Math" panose="02040503050406030204"/>
                <a:ea typeface="Cambria Math" panose="02040503050406030204"/>
                <a:cs typeface="Cambria Math" panose="02040503050406030204"/>
              </a:rPr>
              <a:t>g</a:t>
            </a:r>
            <a:endParaRPr sz="2300" baseline="-11000" dirty="0">
              <a:latin typeface="Cambria Math" panose="02040503050406030204"/>
              <a:ea typeface="Cambria Math" panose="02040503050406030204"/>
              <a:cs typeface="Cambria Math" panose="02040503050406030204"/>
            </a:endParaRPr>
          </a:p>
        </p:txBody>
      </p:sp>
      <p:sp>
        <p:nvSpPr>
          <p:cNvPr id="26" name="path 998"/>
          <p:cNvSpPr/>
          <p:nvPr/>
        </p:nvSpPr>
        <p:spPr>
          <a:xfrm>
            <a:off x="1889674" y="4752757"/>
            <a:ext cx="473964" cy="422147"/>
          </a:xfrm>
          <a:custGeom>
            <a:avLst/>
            <a:gdLst/>
            <a:ahLst/>
            <a:cxnLst/>
            <a:rect l="0" t="0" r="0" b="0"/>
            <a:pathLst>
              <a:path w="746" h="664">
                <a:moveTo>
                  <a:pt x="45" y="332"/>
                </a:moveTo>
                <a:cubicBezTo>
                  <a:pt x="45" y="174"/>
                  <a:pt x="192" y="45"/>
                  <a:pt x="373" y="45"/>
                </a:cubicBezTo>
                <a:cubicBezTo>
                  <a:pt x="554" y="45"/>
                  <a:pt x="700" y="174"/>
                  <a:pt x="700" y="332"/>
                </a:cubicBezTo>
                <a:cubicBezTo>
                  <a:pt x="700" y="490"/>
                  <a:pt x="554" y="619"/>
                  <a:pt x="373" y="619"/>
                </a:cubicBezTo>
                <a:cubicBezTo>
                  <a:pt x="192" y="619"/>
                  <a:pt x="45" y="490"/>
                  <a:pt x="45" y="332"/>
                </a:cubicBezTo>
              </a:path>
            </a:pathLst>
          </a:custGeom>
          <a:noFill/>
          <a:ln w="57911" cap="flat">
            <a:solidFill>
              <a:srgbClr val="FF0000"/>
            </a:solidFill>
            <a:prstDash val="solid"/>
            <a:round/>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 name="textbox 1000"/>
          <p:cNvSpPr/>
          <p:nvPr/>
        </p:nvSpPr>
        <p:spPr>
          <a:xfrm>
            <a:off x="1585263" y="4506621"/>
            <a:ext cx="1049655" cy="25527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8000"/>
              </a:lnSpc>
            </a:pPr>
            <a:endParaRPr sz="100" dirty="0">
              <a:latin typeface="Arial" panose="020B0604020202020204"/>
              <a:ea typeface="Arial" panose="020B0604020202020204"/>
              <a:cs typeface="Arial" panose="020B0604020202020204"/>
            </a:endParaRPr>
          </a:p>
          <a:p>
            <a:pPr marL="12700" algn="l" rtl="0" eaLnBrk="0">
              <a:lnSpc>
                <a:spcPct val="72000"/>
              </a:lnSpc>
            </a:pPr>
            <a:r>
              <a:rPr sz="2100" kern="0" spc="-10" dirty="0">
                <a:solidFill>
                  <a:srgbClr val="000000">
                    <a:alpha val="100000"/>
                  </a:srgbClr>
                </a:solidFill>
                <a:latin typeface="Calibri" panose="020F0502020204030204"/>
                <a:ea typeface="Calibri" panose="020F0502020204030204"/>
                <a:cs typeface="Calibri" panose="020F0502020204030204"/>
              </a:rPr>
              <a:t>Guidance</a:t>
            </a:r>
            <a:endParaRPr sz="2100" dirty="0">
              <a:latin typeface="Calibri" panose="020F0502020204030204"/>
              <a:ea typeface="Calibri" panose="020F0502020204030204"/>
              <a:cs typeface="Calibri" panose="020F0502020204030204"/>
            </a:endParaRPr>
          </a:p>
        </p:txBody>
      </p:sp>
      <p:sp>
        <p:nvSpPr>
          <p:cNvPr id="28" name="textbox 1002"/>
          <p:cNvSpPr/>
          <p:nvPr/>
        </p:nvSpPr>
        <p:spPr>
          <a:xfrm>
            <a:off x="1896911" y="5600345"/>
            <a:ext cx="519430" cy="31369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0000"/>
              </a:lnSpc>
            </a:pPr>
            <a:r>
              <a:rPr sz="2100" kern="0" spc="-20" dirty="0">
                <a:solidFill>
                  <a:srgbClr val="000000">
                    <a:alpha val="100000"/>
                  </a:srgbClr>
                </a:solidFill>
                <a:latin typeface="Cambria Math" panose="02040503050406030204"/>
                <a:ea typeface="Cambria Math" panose="02040503050406030204"/>
                <a:cs typeface="Cambria Math" panose="02040503050406030204"/>
              </a:rPr>
              <a:t>G(Z</a:t>
            </a:r>
            <a:r>
              <a:rPr sz="2100" kern="0" spc="-20" dirty="0">
                <a:solidFill>
                  <a:srgbClr val="000000">
                    <a:alpha val="100000"/>
                  </a:srgbClr>
                </a:solidFill>
                <a:latin typeface="Calibri" panose="020F0502020204030204"/>
                <a:ea typeface="Calibri" panose="020F0502020204030204"/>
                <a:cs typeface="Calibri" panose="020F0502020204030204"/>
              </a:rPr>
              <a:t>)</a:t>
            </a:r>
            <a:endParaRPr sz="2100" dirty="0">
              <a:latin typeface="Calibri" panose="020F0502020204030204"/>
              <a:ea typeface="Calibri" panose="020F0502020204030204"/>
              <a:cs typeface="Calibri" panose="020F0502020204030204"/>
            </a:endParaRPr>
          </a:p>
        </p:txBody>
      </p:sp>
      <p:sp>
        <p:nvSpPr>
          <p:cNvPr id="29" name="textbox 1004"/>
          <p:cNvSpPr/>
          <p:nvPr/>
        </p:nvSpPr>
        <p:spPr>
          <a:xfrm>
            <a:off x="3007975" y="6384159"/>
            <a:ext cx="261620" cy="25209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marL="12700" algn="l" rtl="0" eaLnBrk="0">
              <a:lnSpc>
                <a:spcPct val="71000"/>
              </a:lnSpc>
            </a:pPr>
            <a:r>
              <a:rPr sz="2100" kern="0" spc="-40" dirty="0">
                <a:solidFill>
                  <a:srgbClr val="000000">
                    <a:alpha val="100000"/>
                  </a:srgbClr>
                </a:solidFill>
                <a:latin typeface="Cambria Math" panose="02040503050406030204"/>
                <a:ea typeface="Cambria Math" panose="02040503050406030204"/>
                <a:cs typeface="Cambria Math" panose="02040503050406030204"/>
              </a:rPr>
              <a:t>Z</a:t>
            </a:r>
            <a:r>
              <a:rPr sz="1500" kern="0" spc="-40" dirty="0">
                <a:solidFill>
                  <a:srgbClr val="000000">
                    <a:alpha val="100000"/>
                  </a:srgbClr>
                </a:solidFill>
                <a:latin typeface="Cambria Math" panose="02040503050406030204"/>
                <a:ea typeface="Cambria Math" panose="02040503050406030204"/>
                <a:cs typeface="Cambria Math" panose="02040503050406030204"/>
              </a:rPr>
              <a:t>0</a:t>
            </a:r>
            <a:endParaRPr sz="1500" dirty="0">
              <a:latin typeface="Cambria Math" panose="02040503050406030204"/>
              <a:ea typeface="Cambria Math" panose="02040503050406030204"/>
              <a:cs typeface="Cambria Math" panose="02040503050406030204"/>
            </a:endParaRPr>
          </a:p>
        </p:txBody>
      </p:sp>
      <p:sp>
        <p:nvSpPr>
          <p:cNvPr id="30"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err="1" smtClean="0">
                <a:solidFill>
                  <a:srgbClr val="2A4A75"/>
                </a:solidFill>
                <a:latin typeface="Helvetica"/>
                <a:ea typeface="微软雅黑"/>
              </a:rPr>
              <a:t>iGANs</a:t>
            </a:r>
            <a:r>
              <a:rPr lang="zh-CN" altLang="en-US" dirty="0" smtClean="0">
                <a:solidFill>
                  <a:srgbClr val="2A4A75"/>
                </a:solidFill>
                <a:latin typeface="Helvetica"/>
                <a:ea typeface="微软雅黑"/>
              </a:rPr>
              <a:t>：</a:t>
            </a:r>
            <a:r>
              <a:rPr lang="en-US" altLang="zh-CN" dirty="0">
                <a:solidFill>
                  <a:srgbClr val="2A4A75"/>
                </a:solidFill>
                <a:latin typeface="Helvetica"/>
                <a:ea typeface="微软雅黑"/>
              </a:rPr>
              <a:t>Manipulating the Latent </a:t>
            </a:r>
            <a:r>
              <a:rPr lang="en-US" altLang="zh-CN" dirty="0" smtClean="0">
                <a:solidFill>
                  <a:srgbClr val="2A4A75"/>
                </a:solidFill>
                <a:latin typeface="Helvetica"/>
                <a:ea typeface="微软雅黑"/>
              </a:rPr>
              <a:t>Vector</a:t>
            </a:r>
            <a:endParaRPr lang="en-US" altLang="zh-CN" dirty="0">
              <a:solidFill>
                <a:srgbClr val="2A4A75"/>
              </a:solidFill>
              <a:latin typeface="Helvetica"/>
              <a:ea typeface="微软雅黑"/>
            </a:endParaRPr>
          </a:p>
        </p:txBody>
      </p:sp>
    </p:spTree>
    <p:extLst>
      <p:ext uri="{BB962C8B-B14F-4D97-AF65-F5344CB8AC3E}">
        <p14:creationId xmlns:p14="http://schemas.microsoft.com/office/powerpoint/2010/main" val="262570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p>
        </p:txBody>
      </p:sp>
      <p:pic>
        <p:nvPicPr>
          <p:cNvPr id="4" name="picture 1234"/>
          <p:cNvPicPr>
            <a:picLocks noChangeAspect="1"/>
          </p:cNvPicPr>
          <p:nvPr/>
        </p:nvPicPr>
        <p:blipFill>
          <a:blip r:embed="rId4"/>
          <a:stretch>
            <a:fillRect/>
          </a:stretch>
        </p:blipFill>
        <p:spPr>
          <a:xfrm rot="21600000">
            <a:off x="1426082" y="3760630"/>
            <a:ext cx="9192445" cy="2609317"/>
          </a:xfrm>
          <a:prstGeom prst="rect">
            <a:avLst/>
          </a:prstGeom>
        </p:spPr>
      </p:pic>
      <p:sp>
        <p:nvSpPr>
          <p:cNvPr id="8" name="内容占位符 2"/>
          <p:cNvSpPr txBox="1">
            <a:spLocks/>
          </p:cNvSpPr>
          <p:nvPr/>
        </p:nvSpPr>
        <p:spPr bwMode="auto">
          <a:xfrm>
            <a:off x="609600" y="1826661"/>
            <a:ext cx="10972800" cy="229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800" kern="1200" baseline="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4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20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6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0">
              <a:buClr>
                <a:srgbClr val="1C314E"/>
              </a:buClr>
              <a:defRPr/>
            </a:pPr>
            <a:r>
              <a:rPr lang="zh-CN" altLang="en-US" sz="2400" dirty="0" smtClean="0">
                <a:latin typeface="Times New Roman"/>
                <a:ea typeface="华文楷体"/>
              </a:rPr>
              <a:t>语义缺失</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大</a:t>
            </a:r>
            <a:r>
              <a:rPr lang="zh-CN" altLang="en-US" sz="2400" dirty="0">
                <a:latin typeface="Times New Roman"/>
                <a:ea typeface="华文楷体"/>
              </a:rPr>
              <a:t>多数情况下，没有可用的标</a:t>
            </a:r>
            <a:r>
              <a:rPr lang="zh-CN" altLang="en-US" sz="2400" dirty="0" smtClean="0">
                <a:latin typeface="Times New Roman"/>
                <a:ea typeface="华文楷体"/>
              </a:rPr>
              <a:t>签</a:t>
            </a:r>
            <a:endParaRPr lang="en-US" altLang="zh-CN" sz="2400" dirty="0" smtClean="0">
              <a:latin typeface="Times New Roman"/>
              <a:ea typeface="华文楷体"/>
            </a:endParaRPr>
          </a:p>
          <a:p>
            <a:pPr lvl="0">
              <a:buClr>
                <a:srgbClr val="1C314E"/>
              </a:buClr>
              <a:defRPr/>
            </a:pPr>
            <a:r>
              <a:rPr lang="zh-CN" altLang="en-US" sz="2400" dirty="0" smtClean="0">
                <a:latin typeface="Times New Roman"/>
                <a:ea typeface="华文楷体"/>
              </a:rPr>
              <a:t>理</a:t>
            </a:r>
            <a:r>
              <a:rPr lang="zh-CN" altLang="en-US" sz="2400" dirty="0">
                <a:latin typeface="Times New Roman"/>
                <a:ea typeface="华文楷体"/>
              </a:rPr>
              <a:t>想情况下，需要一</a:t>
            </a:r>
            <a:r>
              <a:rPr lang="zh-CN" altLang="en-US" sz="2400" dirty="0" smtClean="0">
                <a:latin typeface="Times New Roman"/>
                <a:ea typeface="华文楷体"/>
              </a:rPr>
              <a:t>些无监督的解耦表征。</a:t>
            </a:r>
            <a:endParaRPr lang="zh-CN" altLang="en-US" sz="2400" dirty="0">
              <a:latin typeface="Times New Roman"/>
              <a:ea typeface="华文楷体"/>
            </a:endParaRPr>
          </a:p>
        </p:txBody>
      </p:sp>
      <p:sp>
        <p:nvSpPr>
          <p:cNvPr id="9"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Mapping in Latent Space is Difficult</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13018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p>
        </p:txBody>
      </p:sp>
      <p:grpSp>
        <p:nvGrpSpPr>
          <p:cNvPr id="33" name="组合 32"/>
          <p:cNvGrpSpPr/>
          <p:nvPr/>
        </p:nvGrpSpPr>
        <p:grpSpPr>
          <a:xfrm>
            <a:off x="2146479" y="2251656"/>
            <a:ext cx="8196755" cy="4209145"/>
            <a:chOff x="1828800" y="1676400"/>
            <a:chExt cx="8196755" cy="4209145"/>
          </a:xfrm>
        </p:grpSpPr>
        <p:sp>
          <p:nvSpPr>
            <p:cNvPr id="34" name="矩形 33"/>
            <p:cNvSpPr/>
            <p:nvPr/>
          </p:nvSpPr>
          <p:spPr>
            <a:xfrm>
              <a:off x="7154534" y="1974967"/>
              <a:ext cx="1203960" cy="960754"/>
            </a:xfrm>
            <a:prstGeom prst="rect">
              <a:avLst/>
            </a:prstGeom>
            <a:solidFill>
              <a:srgbClr val="7D3C4A"/>
            </a:solidFill>
            <a:ln w="19050" cap="flat" cmpd="sng" algn="ctr">
              <a:solidFill>
                <a:srgbClr val="7D3C4A">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Times New Roman"/>
                  <a:ea typeface="华文楷体"/>
                </a:rPr>
                <a:t>判别网络</a:t>
              </a:r>
              <a:endParaRPr kumimoji="0" lang="zh-TW" altLang="en-US" sz="1800" b="0" i="0" u="none" strike="noStrike" kern="0" cap="none" spc="0" normalizeH="0" baseline="0" noProof="0" dirty="0" smtClean="0">
                <a:ln>
                  <a:noFill/>
                </a:ln>
                <a:solidFill>
                  <a:prstClr val="white"/>
                </a:solidFill>
                <a:effectLst/>
                <a:uLnTx/>
                <a:uFillTx/>
                <a:latin typeface="Times New Roman"/>
                <a:ea typeface="华文楷体"/>
              </a:endParaRPr>
            </a:p>
          </p:txBody>
        </p:sp>
        <p:sp>
          <p:nvSpPr>
            <p:cNvPr id="35" name="矩形 34"/>
            <p:cNvSpPr/>
            <p:nvPr/>
          </p:nvSpPr>
          <p:spPr>
            <a:xfrm>
              <a:off x="5293131" y="3503587"/>
              <a:ext cx="1393624" cy="960754"/>
            </a:xfrm>
            <a:prstGeom prst="rect">
              <a:avLst/>
            </a:prstGeom>
            <a:solidFill>
              <a:srgbClr val="39639D"/>
            </a:solidFill>
            <a:ln w="19050" cap="flat" cmpd="sng" algn="ctr">
              <a:solidFill>
                <a:srgbClr val="39639D">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solidFill>
                    <a:prstClr val="white"/>
                  </a:solidFill>
                  <a:effectLst/>
                  <a:uLnTx/>
                  <a:uFillTx/>
                  <a:latin typeface="Times New Roman"/>
                  <a:ea typeface="华文楷体"/>
                </a:rPr>
                <a:t>分类器</a:t>
              </a:r>
              <a:endParaRPr kumimoji="0" lang="zh-TW" altLang="en-US" sz="2000" b="0" i="0" u="none" strike="noStrike" kern="0" cap="none" spc="0" normalizeH="0" baseline="0" noProof="0" dirty="0" smtClean="0">
                <a:ln>
                  <a:noFill/>
                </a:ln>
                <a:solidFill>
                  <a:prstClr val="white"/>
                </a:solidFill>
                <a:effectLst/>
                <a:uLnTx/>
                <a:uFillTx/>
                <a:latin typeface="Times New Roman"/>
                <a:ea typeface="华文楷体"/>
              </a:endParaRPr>
            </a:p>
          </p:txBody>
        </p:sp>
        <p:cxnSp>
          <p:nvCxnSpPr>
            <p:cNvPr id="36" name="直線單箭頭接點 10"/>
            <p:cNvCxnSpPr>
              <a:cxnSpLocks/>
            </p:cNvCxnSpPr>
            <p:nvPr/>
          </p:nvCxnSpPr>
          <p:spPr>
            <a:xfrm>
              <a:off x="5982177" y="2884410"/>
              <a:ext cx="0" cy="554115"/>
            </a:xfrm>
            <a:prstGeom prst="straightConnector1">
              <a:avLst/>
            </a:prstGeom>
            <a:noFill/>
            <a:ln w="76200" cap="flat" cmpd="sng" algn="ctr">
              <a:solidFill>
                <a:srgbClr val="2A4A75"/>
              </a:solidFill>
              <a:prstDash val="solid"/>
              <a:tailEnd type="triangle"/>
            </a:ln>
            <a:effectLst/>
          </p:spPr>
        </p:cxnSp>
        <p:cxnSp>
          <p:nvCxnSpPr>
            <p:cNvPr id="37" name="直線單箭頭接點 11"/>
            <p:cNvCxnSpPr>
              <a:cxnSpLocks/>
              <a:endCxn id="38" idx="1"/>
            </p:cNvCxnSpPr>
            <p:nvPr/>
          </p:nvCxnSpPr>
          <p:spPr>
            <a:xfrm flipV="1">
              <a:off x="8427503" y="2451766"/>
              <a:ext cx="608642" cy="30777"/>
            </a:xfrm>
            <a:prstGeom prst="straightConnector1">
              <a:avLst/>
            </a:prstGeom>
            <a:noFill/>
            <a:ln w="76200" cap="flat" cmpd="sng" algn="ctr">
              <a:solidFill>
                <a:srgbClr val="2A4A75"/>
              </a:solidFill>
              <a:prstDash val="solid"/>
              <a:tailEnd type="triangle"/>
            </a:ln>
            <a:effectLst/>
          </p:spPr>
        </p:cxnSp>
        <p:sp>
          <p:nvSpPr>
            <p:cNvPr id="38" name="文字方塊 17"/>
            <p:cNvSpPr txBox="1"/>
            <p:nvPr/>
          </p:nvSpPr>
          <p:spPr>
            <a:xfrm>
              <a:off x="9036145" y="2251711"/>
              <a:ext cx="989410" cy="400110"/>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scalar</a:t>
              </a:r>
              <a:endParaRPr kumimoji="0" lang="zh-TW" altLang="en-US"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sp>
          <p:nvSpPr>
            <p:cNvPr id="39" name="矩形 38"/>
            <p:cNvSpPr/>
            <p:nvPr/>
          </p:nvSpPr>
          <p:spPr>
            <a:xfrm>
              <a:off x="3604553" y="1974967"/>
              <a:ext cx="1539240" cy="960754"/>
            </a:xfrm>
            <a:prstGeom prst="rect">
              <a:avLst/>
            </a:prstGeom>
            <a:gradFill rotWithShape="1">
              <a:gsLst>
                <a:gs pos="0">
                  <a:srgbClr val="1C314E">
                    <a:shade val="63000"/>
                  </a:srgbClr>
                </a:gs>
                <a:gs pos="30000">
                  <a:srgbClr val="1C314E">
                    <a:shade val="90000"/>
                    <a:satMod val="110000"/>
                  </a:srgbClr>
                </a:gs>
                <a:gs pos="45000">
                  <a:srgbClr val="1C314E">
                    <a:shade val="100000"/>
                    <a:satMod val="118000"/>
                  </a:srgbClr>
                </a:gs>
                <a:gs pos="55000">
                  <a:srgbClr val="1C314E">
                    <a:shade val="100000"/>
                    <a:satMod val="118000"/>
                  </a:srgbClr>
                </a:gs>
                <a:gs pos="73000">
                  <a:srgbClr val="1C314E">
                    <a:shade val="90000"/>
                    <a:satMod val="110000"/>
                  </a:srgbClr>
                </a:gs>
                <a:gs pos="100000">
                  <a:srgbClr val="1C314E">
                    <a:shade val="63000"/>
                  </a:srgb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rgbClr val="1C314E"/>
              </a:contourClr>
            </a:sp3d>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prstClr val="white"/>
                  </a:solidFill>
                  <a:effectLst/>
                  <a:uLnTx/>
                  <a:uFillTx/>
                  <a:latin typeface="Times New Roman"/>
                  <a:ea typeface="华文楷体"/>
                </a:rPr>
                <a:t>Generator</a:t>
              </a:r>
            </a:p>
          </p:txBody>
        </p:sp>
        <p:cxnSp>
          <p:nvCxnSpPr>
            <p:cNvPr id="40" name="直線單箭頭接點 6"/>
            <p:cNvCxnSpPr>
              <a:cxnSpLocks/>
            </p:cNvCxnSpPr>
            <p:nvPr/>
          </p:nvCxnSpPr>
          <p:spPr>
            <a:xfrm>
              <a:off x="3169546" y="2449752"/>
              <a:ext cx="379328" cy="0"/>
            </a:xfrm>
            <a:prstGeom prst="straightConnector1">
              <a:avLst/>
            </a:prstGeom>
            <a:noFill/>
            <a:ln w="76200" cap="flat" cmpd="sng" algn="ctr">
              <a:solidFill>
                <a:srgbClr val="2A4A75"/>
              </a:solidFill>
              <a:prstDash val="solid"/>
              <a:tailEnd type="triangle"/>
            </a:ln>
            <a:effectLst/>
          </p:spPr>
        </p:cxnSp>
        <p:sp>
          <p:nvSpPr>
            <p:cNvPr id="41" name="文字方塊 8"/>
            <p:cNvSpPr txBox="1"/>
            <p:nvPr/>
          </p:nvSpPr>
          <p:spPr>
            <a:xfrm>
              <a:off x="2355180" y="2237054"/>
              <a:ext cx="424815" cy="400110"/>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a:t>
              </a:r>
              <a:endParaRPr kumimoji="0" lang="zh-TW" altLang="en-US"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sp>
          <p:nvSpPr>
            <p:cNvPr id="42" name="矩形 41"/>
            <p:cNvSpPr/>
            <p:nvPr/>
          </p:nvSpPr>
          <p:spPr>
            <a:xfrm>
              <a:off x="2090575" y="1974968"/>
              <a:ext cx="316008" cy="919567"/>
            </a:xfrm>
            <a:prstGeom prst="rect">
              <a:avLst/>
            </a:prstGeom>
            <a:solidFill>
              <a:srgbClr val="1C314E"/>
            </a:solidFill>
            <a:ln w="19050" cap="flat" cmpd="sng" algn="ctr">
              <a:solidFill>
                <a:srgbClr val="1C314E">
                  <a:shade val="50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prstClr val="white"/>
                  </a:solidFill>
                  <a:effectLst/>
                  <a:uLnTx/>
                  <a:uFillTx/>
                  <a:latin typeface="Times New Roman"/>
                  <a:ea typeface="华文楷体"/>
                </a:rPr>
                <a:t>z</a:t>
              </a:r>
              <a:endParaRPr kumimoji="0" lang="zh-TW" altLang="en-US" sz="2000" b="0" i="0" u="none" strike="noStrike" kern="0" cap="none" spc="0" normalizeH="0" baseline="0" noProof="0" dirty="0" smtClean="0">
                <a:ln>
                  <a:noFill/>
                </a:ln>
                <a:solidFill>
                  <a:prstClr val="white"/>
                </a:solidFill>
                <a:effectLst/>
                <a:uLnTx/>
                <a:uFillTx/>
                <a:latin typeface="Times New Roman"/>
                <a:ea typeface="华文楷体"/>
              </a:endParaRPr>
            </a:p>
          </p:txBody>
        </p:sp>
        <p:sp>
          <p:nvSpPr>
            <p:cNvPr id="43" name="矩形 42"/>
            <p:cNvSpPr/>
            <p:nvPr/>
          </p:nvSpPr>
          <p:spPr>
            <a:xfrm>
              <a:off x="2778399" y="2405702"/>
              <a:ext cx="316008" cy="492920"/>
            </a:xfrm>
            <a:prstGeom prst="rect">
              <a:avLst/>
            </a:prstGeom>
            <a:gradFill rotWithShape="1">
              <a:gsLst>
                <a:gs pos="0">
                  <a:srgbClr val="474B78">
                    <a:tint val="45000"/>
                    <a:satMod val="200000"/>
                  </a:srgbClr>
                </a:gs>
                <a:gs pos="30000">
                  <a:srgbClr val="474B78">
                    <a:tint val="61000"/>
                    <a:satMod val="200000"/>
                  </a:srgbClr>
                </a:gs>
                <a:gs pos="45000">
                  <a:srgbClr val="474B78">
                    <a:tint val="66000"/>
                    <a:satMod val="200000"/>
                  </a:srgbClr>
                </a:gs>
                <a:gs pos="55000">
                  <a:srgbClr val="474B78">
                    <a:tint val="66000"/>
                    <a:satMod val="200000"/>
                  </a:srgbClr>
                </a:gs>
                <a:gs pos="73000">
                  <a:srgbClr val="474B78">
                    <a:tint val="61000"/>
                    <a:satMod val="200000"/>
                  </a:srgbClr>
                </a:gs>
                <a:gs pos="100000">
                  <a:srgbClr val="474B78">
                    <a:tint val="45000"/>
                    <a:satMod val="200000"/>
                  </a:srgbClr>
                </a:gs>
              </a:gsLst>
              <a:lin ang="950000" scaled="1"/>
            </a:gradFill>
            <a:ln w="9525" cap="flat" cmpd="sng" algn="ctr">
              <a:solidFill>
                <a:srgbClr val="474B78"/>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1200" b="0" i="0" u="none" strike="noStrike" kern="0" cap="none" spc="0" normalizeH="0" baseline="0" noProof="0" dirty="0" smtClean="0">
                  <a:ln>
                    <a:noFill/>
                  </a:ln>
                  <a:solidFill>
                    <a:srgbClr val="2A4A75"/>
                  </a:solidFill>
                  <a:effectLst/>
                  <a:uLnTx/>
                  <a:uFillTx/>
                  <a:latin typeface="Times New Roman"/>
                  <a:ea typeface="华文楷体"/>
                </a:rPr>
                <a:t>Z'</a:t>
              </a:r>
              <a:endParaRPr kumimoji="0" lang="zh-TW" altLang="en-US" sz="12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44" name="矩形 43"/>
            <p:cNvSpPr/>
            <p:nvPr/>
          </p:nvSpPr>
          <p:spPr>
            <a:xfrm>
              <a:off x="2763885" y="1960472"/>
              <a:ext cx="316008" cy="409031"/>
            </a:xfrm>
            <a:prstGeom prst="rect">
              <a:avLst/>
            </a:prstGeom>
            <a:solidFill>
              <a:srgbClr val="FF0000"/>
            </a:solidFill>
            <a:ln w="9525" cap="flat" cmpd="sng" algn="ctr">
              <a:solidFill>
                <a:srgbClr val="39639D"/>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Times New Roman"/>
                  <a:ea typeface="华文楷体"/>
                </a:rPr>
                <a:t>c</a:t>
              </a:r>
              <a:endParaRPr kumimoji="0" lang="zh-TW" altLang="en-US" sz="2000" b="0" i="0" u="none" strike="noStrike" kern="0" cap="none" spc="0" normalizeH="0" baseline="0" noProof="0" dirty="0" smtClean="0">
                <a:ln>
                  <a:noFill/>
                </a:ln>
                <a:solidFill>
                  <a:srgbClr val="2A4A75"/>
                </a:solidFill>
                <a:effectLst/>
                <a:uLnTx/>
                <a:uFillTx/>
                <a:latin typeface="Times New Roman"/>
                <a:ea typeface="华文楷体"/>
              </a:endParaRPr>
            </a:p>
          </p:txBody>
        </p:sp>
        <p:cxnSp>
          <p:nvCxnSpPr>
            <p:cNvPr id="45" name="直線單箭頭接點 23"/>
            <p:cNvCxnSpPr>
              <a:cxnSpLocks/>
            </p:cNvCxnSpPr>
            <p:nvPr/>
          </p:nvCxnSpPr>
          <p:spPr>
            <a:xfrm>
              <a:off x="5198319" y="2467885"/>
              <a:ext cx="379328" cy="0"/>
            </a:xfrm>
            <a:prstGeom prst="straightConnector1">
              <a:avLst/>
            </a:prstGeom>
            <a:noFill/>
            <a:ln w="76200" cap="flat" cmpd="sng" algn="ctr">
              <a:solidFill>
                <a:srgbClr val="2A4A75"/>
              </a:solidFill>
              <a:prstDash val="solid"/>
              <a:tailEnd type="triangle"/>
            </a:ln>
            <a:effectLst/>
          </p:spPr>
        </p:cxnSp>
        <p:sp>
          <p:nvSpPr>
            <p:cNvPr id="46" name="矩形 45"/>
            <p:cNvSpPr/>
            <p:nvPr/>
          </p:nvSpPr>
          <p:spPr>
            <a:xfrm>
              <a:off x="5642024" y="2062850"/>
              <a:ext cx="674126" cy="773804"/>
            </a:xfrm>
            <a:prstGeom prst="rect">
              <a:avLst/>
            </a:prstGeom>
            <a:gradFill rotWithShape="1">
              <a:gsLst>
                <a:gs pos="0">
                  <a:srgbClr val="DA1F28">
                    <a:tint val="45000"/>
                    <a:satMod val="200000"/>
                  </a:srgbClr>
                </a:gs>
                <a:gs pos="30000">
                  <a:srgbClr val="DA1F28">
                    <a:tint val="61000"/>
                    <a:satMod val="200000"/>
                  </a:srgbClr>
                </a:gs>
                <a:gs pos="45000">
                  <a:srgbClr val="DA1F28">
                    <a:tint val="66000"/>
                    <a:satMod val="200000"/>
                  </a:srgbClr>
                </a:gs>
                <a:gs pos="55000">
                  <a:srgbClr val="DA1F28">
                    <a:tint val="66000"/>
                    <a:satMod val="200000"/>
                  </a:srgbClr>
                </a:gs>
                <a:gs pos="73000">
                  <a:srgbClr val="DA1F28">
                    <a:tint val="61000"/>
                    <a:satMod val="200000"/>
                  </a:srgbClr>
                </a:gs>
                <a:gs pos="100000">
                  <a:srgbClr val="DA1F28">
                    <a:tint val="45000"/>
                    <a:satMod val="200000"/>
                  </a:srgbClr>
                </a:gs>
              </a:gsLst>
              <a:lin ang="950000" scaled="1"/>
            </a:gradFill>
            <a:ln w="9525" cap="flat" cmpd="sng" algn="ctr">
              <a:solidFill>
                <a:srgbClr val="DA1F28"/>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Times New Roman"/>
                  <a:ea typeface="华文楷体"/>
                </a:rPr>
                <a:t>x</a:t>
              </a:r>
              <a:endParaRPr kumimoji="0" lang="zh-TW" altLang="en-US" sz="2000" b="0" i="0" u="none" strike="noStrike" kern="0" cap="none" spc="0" normalizeH="0" baseline="0" noProof="0" dirty="0" smtClean="0">
                <a:ln>
                  <a:noFill/>
                </a:ln>
                <a:solidFill>
                  <a:srgbClr val="2A4A75"/>
                </a:solidFill>
                <a:effectLst/>
                <a:uLnTx/>
                <a:uFillTx/>
                <a:latin typeface="Times New Roman"/>
                <a:ea typeface="华文楷体"/>
              </a:endParaRPr>
            </a:p>
          </p:txBody>
        </p:sp>
        <p:cxnSp>
          <p:nvCxnSpPr>
            <p:cNvPr id="47" name="直線單箭頭接點 38"/>
            <p:cNvCxnSpPr>
              <a:cxnSpLocks/>
            </p:cNvCxnSpPr>
            <p:nvPr/>
          </p:nvCxnSpPr>
          <p:spPr>
            <a:xfrm>
              <a:off x="5989963" y="4549215"/>
              <a:ext cx="0" cy="554115"/>
            </a:xfrm>
            <a:prstGeom prst="straightConnector1">
              <a:avLst/>
            </a:prstGeom>
            <a:noFill/>
            <a:ln w="76200" cap="flat" cmpd="sng" algn="ctr">
              <a:solidFill>
                <a:srgbClr val="2A4A75"/>
              </a:solidFill>
              <a:prstDash val="solid"/>
              <a:tailEnd type="triangle"/>
            </a:ln>
            <a:effectLst/>
          </p:spPr>
        </p:cxnSp>
        <p:sp>
          <p:nvSpPr>
            <p:cNvPr id="48" name="矩形 47"/>
            <p:cNvSpPr/>
            <p:nvPr/>
          </p:nvSpPr>
          <p:spPr>
            <a:xfrm>
              <a:off x="5821083" y="5188203"/>
              <a:ext cx="316008" cy="409031"/>
            </a:xfrm>
            <a:prstGeom prst="rect">
              <a:avLst/>
            </a:prstGeom>
            <a:gradFill rotWithShape="1">
              <a:gsLst>
                <a:gs pos="0">
                  <a:srgbClr val="39639D">
                    <a:tint val="45000"/>
                    <a:satMod val="200000"/>
                  </a:srgbClr>
                </a:gs>
                <a:gs pos="30000">
                  <a:srgbClr val="39639D">
                    <a:tint val="61000"/>
                    <a:satMod val="200000"/>
                  </a:srgbClr>
                </a:gs>
                <a:gs pos="45000">
                  <a:srgbClr val="39639D">
                    <a:tint val="66000"/>
                    <a:satMod val="200000"/>
                  </a:srgbClr>
                </a:gs>
                <a:gs pos="55000">
                  <a:srgbClr val="39639D">
                    <a:tint val="66000"/>
                    <a:satMod val="200000"/>
                  </a:srgbClr>
                </a:gs>
                <a:gs pos="73000">
                  <a:srgbClr val="39639D">
                    <a:tint val="61000"/>
                    <a:satMod val="200000"/>
                  </a:srgbClr>
                </a:gs>
                <a:gs pos="100000">
                  <a:srgbClr val="39639D">
                    <a:tint val="45000"/>
                    <a:satMod val="200000"/>
                  </a:srgbClr>
                </a:gs>
              </a:gsLst>
              <a:lin ang="950000" scaled="1"/>
            </a:gradFill>
            <a:ln w="9525" cap="flat" cmpd="sng" algn="ctr">
              <a:solidFill>
                <a:srgbClr val="39639D"/>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Times New Roman"/>
                  <a:ea typeface="华文楷体"/>
                </a:rPr>
                <a:t>c</a:t>
              </a:r>
              <a:endParaRPr kumimoji="0" lang="zh-TW" altLang="en-US" sz="2000" b="0" i="0" u="none" strike="noStrike" kern="0" cap="none" spc="0" normalizeH="0" baseline="0" noProof="0" dirty="0" smtClean="0">
                <a:ln>
                  <a:noFill/>
                </a:ln>
                <a:solidFill>
                  <a:srgbClr val="2A4A75"/>
                </a:solidFill>
                <a:effectLst/>
                <a:uLnTx/>
                <a:uFillTx/>
                <a:latin typeface="Times New Roman"/>
                <a:ea typeface="华文楷体"/>
              </a:endParaRPr>
            </a:p>
          </p:txBody>
        </p:sp>
        <p:sp>
          <p:nvSpPr>
            <p:cNvPr id="49" name="文字方塊 40"/>
            <p:cNvSpPr txBox="1"/>
            <p:nvPr/>
          </p:nvSpPr>
          <p:spPr>
            <a:xfrm>
              <a:off x="3169547" y="4827763"/>
              <a:ext cx="2820397" cy="707886"/>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Predict the code c that generates x</a:t>
              </a:r>
              <a:endParaRPr kumimoji="0" lang="zh-TW" altLang="en-US"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cxnSp>
          <p:nvCxnSpPr>
            <p:cNvPr id="50" name="直線單箭頭接點 42"/>
            <p:cNvCxnSpPr>
              <a:cxnSpLocks/>
            </p:cNvCxnSpPr>
            <p:nvPr/>
          </p:nvCxnSpPr>
          <p:spPr>
            <a:xfrm>
              <a:off x="6487836" y="2463778"/>
              <a:ext cx="608642" cy="0"/>
            </a:xfrm>
            <a:prstGeom prst="straightConnector1">
              <a:avLst/>
            </a:prstGeom>
            <a:noFill/>
            <a:ln w="76200" cap="flat" cmpd="sng" algn="ctr">
              <a:solidFill>
                <a:srgbClr val="2A4A75"/>
              </a:solidFill>
              <a:prstDash val="solid"/>
              <a:tailEnd type="triangle"/>
            </a:ln>
            <a:effectLst/>
          </p:spPr>
        </p:cxnSp>
        <p:sp>
          <p:nvSpPr>
            <p:cNvPr id="51" name="矩形 50"/>
            <p:cNvSpPr/>
            <p:nvPr/>
          </p:nvSpPr>
          <p:spPr>
            <a:xfrm>
              <a:off x="1828800" y="1676400"/>
              <a:ext cx="4930321" cy="4209145"/>
            </a:xfrm>
            <a:prstGeom prst="rect">
              <a:avLst/>
            </a:prstGeom>
            <a:noFill/>
            <a:ln w="38100" cap="flat" cmpd="sng" algn="ctr">
              <a:solidFill>
                <a:srgbClr val="2A4A75"/>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0" i="0" u="none" strike="noStrike" kern="0" cap="none" spc="0" normalizeH="0" baseline="0" noProof="0" smtClean="0">
                <a:ln>
                  <a:noFill/>
                </a:ln>
                <a:solidFill>
                  <a:prstClr val="white"/>
                </a:solidFill>
                <a:effectLst/>
                <a:uLnTx/>
                <a:uFillTx/>
                <a:latin typeface="Times New Roman"/>
                <a:ea typeface="华文楷体"/>
              </a:endParaRPr>
            </a:p>
          </p:txBody>
        </p:sp>
        <p:sp>
          <p:nvSpPr>
            <p:cNvPr id="52" name="文字方塊 44"/>
            <p:cNvSpPr txBox="1"/>
            <p:nvPr/>
          </p:nvSpPr>
          <p:spPr>
            <a:xfrm>
              <a:off x="2044691" y="3510235"/>
              <a:ext cx="1516275" cy="1200329"/>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400" b="1" i="1" u="sng"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“Auto-encoder”</a:t>
              </a:r>
              <a:endParaRPr kumimoji="0" lang="zh-TW" altLang="en-US" sz="2400" b="1" i="1" u="sng"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sp>
          <p:nvSpPr>
            <p:cNvPr id="53" name="文字方塊 45"/>
            <p:cNvSpPr txBox="1"/>
            <p:nvPr/>
          </p:nvSpPr>
          <p:spPr>
            <a:xfrm>
              <a:off x="7789876" y="3633345"/>
              <a:ext cx="1883897" cy="707886"/>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Parameter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sharing</a:t>
              </a:r>
              <a:endParaRPr kumimoji="0" lang="zh-TW" altLang="en-US"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cxnSp>
          <p:nvCxnSpPr>
            <p:cNvPr id="54" name="直線單箭頭接點 46"/>
            <p:cNvCxnSpPr>
              <a:cxnSpLocks/>
              <a:stCxn id="34" idx="2"/>
            </p:cNvCxnSpPr>
            <p:nvPr/>
          </p:nvCxnSpPr>
          <p:spPr>
            <a:xfrm>
              <a:off x="7756514" y="2935721"/>
              <a:ext cx="395978" cy="632744"/>
            </a:xfrm>
            <a:prstGeom prst="straightConnector1">
              <a:avLst/>
            </a:prstGeom>
            <a:noFill/>
            <a:ln w="76200" cap="flat" cmpd="sng" algn="ctr">
              <a:solidFill>
                <a:sysClr val="window" lastClr="FFFFFF">
                  <a:lumMod val="50000"/>
                </a:sysClr>
              </a:solidFill>
              <a:prstDash val="sysDot"/>
              <a:tailEnd type="triangle"/>
            </a:ln>
            <a:effectLst/>
          </p:spPr>
        </p:cxnSp>
        <p:cxnSp>
          <p:nvCxnSpPr>
            <p:cNvPr id="55" name="直線單箭頭接點 49"/>
            <p:cNvCxnSpPr>
              <a:cxnSpLocks/>
            </p:cNvCxnSpPr>
            <p:nvPr/>
          </p:nvCxnSpPr>
          <p:spPr>
            <a:xfrm>
              <a:off x="6591943" y="3947551"/>
              <a:ext cx="1362560" cy="36412"/>
            </a:xfrm>
            <a:prstGeom prst="straightConnector1">
              <a:avLst/>
            </a:prstGeom>
            <a:noFill/>
            <a:ln w="76200" cap="flat" cmpd="sng" algn="ctr">
              <a:solidFill>
                <a:sysClr val="window" lastClr="FFFFFF">
                  <a:lumMod val="50000"/>
                </a:sysClr>
              </a:solidFill>
              <a:prstDash val="sysDot"/>
              <a:tailEnd type="triangle"/>
            </a:ln>
            <a:effectLst/>
          </p:spPr>
        </p:cxnSp>
        <p:sp>
          <p:nvSpPr>
            <p:cNvPr id="56" name="文字方塊 25"/>
            <p:cNvSpPr txBox="1"/>
            <p:nvPr/>
          </p:nvSpPr>
          <p:spPr>
            <a:xfrm>
              <a:off x="7551207" y="4494715"/>
              <a:ext cx="2361233" cy="707886"/>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0000FF"/>
                  </a:solidFill>
                  <a:effectLst/>
                  <a:uLnTx/>
                  <a:uFillTx/>
                  <a:latin typeface="Arial" panose="020B0604020202020204" pitchFamily="34" charset="0"/>
                  <a:ea typeface="华文楷体"/>
                  <a:cs typeface="Arial" panose="020B0604020202020204" pitchFamily="34" charset="0"/>
                </a:rPr>
                <a:t>(only the last layer is different)</a:t>
              </a:r>
              <a:endParaRPr kumimoji="0" lang="zh-TW" altLang="en-US" sz="2000" b="0" i="0" u="none" strike="noStrike" kern="0" cap="none" spc="0" normalizeH="0" baseline="0" noProof="0" dirty="0" smtClean="0">
                <a:ln>
                  <a:noFill/>
                </a:ln>
                <a:solidFill>
                  <a:srgbClr val="0000FF"/>
                </a:solidFill>
                <a:effectLst/>
                <a:uLnTx/>
                <a:uFillTx/>
                <a:latin typeface="Arial" panose="020B0604020202020204" pitchFamily="34" charset="0"/>
                <a:ea typeface="华文楷体"/>
                <a:cs typeface="Arial" panose="020B0604020202020204" pitchFamily="34" charset="0"/>
              </a:endParaRPr>
            </a:p>
          </p:txBody>
        </p:sp>
        <p:sp>
          <p:nvSpPr>
            <p:cNvPr id="57" name="文字方塊 2">
              <a:extLst>
                <a:ext uri="{FF2B5EF4-FFF2-40B4-BE49-F238E27FC236}">
                  <a16:creationId xmlns="" xmlns:a16="http://schemas.microsoft.com/office/drawing/2014/main" id="{8AB024DA-9E09-4FAB-82BE-EE8FDF710BA4}"/>
                </a:ext>
              </a:extLst>
            </p:cNvPr>
            <p:cNvSpPr txBox="1"/>
            <p:nvPr/>
          </p:nvSpPr>
          <p:spPr>
            <a:xfrm>
              <a:off x="3794640" y="2894535"/>
              <a:ext cx="1231900" cy="400110"/>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encoder</a:t>
              </a:r>
              <a:endParaRPr kumimoji="0" lang="zh-TW" altLang="en-US"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sp>
          <p:nvSpPr>
            <p:cNvPr id="58" name="文字方塊 26">
              <a:extLst>
                <a:ext uri="{FF2B5EF4-FFF2-40B4-BE49-F238E27FC236}">
                  <a16:creationId xmlns="" xmlns:a16="http://schemas.microsoft.com/office/drawing/2014/main" id="{07C0978A-30FC-45D1-AD30-0288E5FC2CCB}"/>
                </a:ext>
              </a:extLst>
            </p:cNvPr>
            <p:cNvSpPr txBox="1"/>
            <p:nvPr/>
          </p:nvSpPr>
          <p:spPr>
            <a:xfrm>
              <a:off x="4094687" y="3814102"/>
              <a:ext cx="1231900" cy="400110"/>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TW"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rPr>
                <a:t>decoder</a:t>
              </a:r>
              <a:endParaRPr kumimoji="0" lang="zh-TW" altLang="en-US" sz="2000" b="0" i="0" u="none" strike="noStrike" kern="0" cap="none" spc="0" normalizeH="0" baseline="0" noProof="0" dirty="0" smtClean="0">
                <a:ln>
                  <a:noFill/>
                </a:ln>
                <a:solidFill>
                  <a:srgbClr val="2A4A75"/>
                </a:solidFill>
                <a:effectLst/>
                <a:uLnTx/>
                <a:uFillTx/>
                <a:latin typeface="Arial" panose="020B0604020202020204" pitchFamily="34" charset="0"/>
                <a:ea typeface="华文楷体"/>
                <a:cs typeface="Arial" panose="020B0604020202020204" pitchFamily="34" charset="0"/>
              </a:endParaRPr>
            </a:p>
          </p:txBody>
        </p:sp>
        <p:cxnSp>
          <p:nvCxnSpPr>
            <p:cNvPr id="59" name="直線單箭頭接點 9">
              <a:extLst>
                <a:ext uri="{FF2B5EF4-FFF2-40B4-BE49-F238E27FC236}">
                  <a16:creationId xmlns="" xmlns:a16="http://schemas.microsoft.com/office/drawing/2014/main" id="{F547BB76-4729-4660-A2DF-6EB4766B7BB4}"/>
                </a:ext>
              </a:extLst>
            </p:cNvPr>
            <p:cNvCxnSpPr>
              <a:cxnSpLocks/>
            </p:cNvCxnSpPr>
            <p:nvPr/>
          </p:nvCxnSpPr>
          <p:spPr>
            <a:xfrm flipH="1">
              <a:off x="3284602" y="3177195"/>
              <a:ext cx="538097" cy="450559"/>
            </a:xfrm>
            <a:prstGeom prst="straightConnector1">
              <a:avLst/>
            </a:prstGeom>
            <a:noFill/>
            <a:ln w="38100" cap="flat" cmpd="sng" algn="ctr">
              <a:solidFill>
                <a:srgbClr val="2A4A75"/>
              </a:solidFill>
              <a:prstDash val="solid"/>
              <a:tailEnd type="triangle"/>
            </a:ln>
            <a:effectLst/>
          </p:spPr>
        </p:cxnSp>
        <p:cxnSp>
          <p:nvCxnSpPr>
            <p:cNvPr id="60" name="直線單箭頭接點 30">
              <a:extLst>
                <a:ext uri="{FF2B5EF4-FFF2-40B4-BE49-F238E27FC236}">
                  <a16:creationId xmlns="" xmlns:a16="http://schemas.microsoft.com/office/drawing/2014/main" id="{33B2BB1C-7F7E-4FAE-8C14-5CDAC0CF49AC}"/>
                </a:ext>
              </a:extLst>
            </p:cNvPr>
            <p:cNvCxnSpPr>
              <a:cxnSpLocks/>
              <a:stCxn id="58" idx="1"/>
              <a:endCxn id="52" idx="3"/>
            </p:cNvCxnSpPr>
            <p:nvPr/>
          </p:nvCxnSpPr>
          <p:spPr>
            <a:xfrm flipH="1">
              <a:off x="3560966" y="4014157"/>
              <a:ext cx="533721" cy="96243"/>
            </a:xfrm>
            <a:prstGeom prst="straightConnector1">
              <a:avLst/>
            </a:prstGeom>
            <a:noFill/>
            <a:ln w="38100" cap="flat" cmpd="sng" algn="ctr">
              <a:solidFill>
                <a:srgbClr val="2A4A75"/>
              </a:solidFill>
              <a:prstDash val="solid"/>
              <a:tailEnd type="triangle"/>
            </a:ln>
            <a:effectLst/>
          </p:spPr>
        </p:cxnSp>
      </p:grpSp>
      <p:sp>
        <p:nvSpPr>
          <p:cNvPr id="61"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err="1">
                <a:solidFill>
                  <a:srgbClr val="2A4A75"/>
                </a:solidFill>
                <a:latin typeface="Helvetica"/>
                <a:ea typeface="微软雅黑"/>
              </a:rPr>
              <a:t>InfoGAN</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317385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p>
        </p:txBody>
      </p:sp>
      <p:pic>
        <p:nvPicPr>
          <p:cNvPr id="6" name="圖片 3"/>
          <p:cNvPicPr>
            <a:picLocks noChangeAspect="1"/>
          </p:cNvPicPr>
          <p:nvPr/>
        </p:nvPicPr>
        <p:blipFill>
          <a:blip r:embed="rId4"/>
          <a:stretch>
            <a:fillRect/>
          </a:stretch>
        </p:blipFill>
        <p:spPr>
          <a:xfrm>
            <a:off x="2060471" y="1991933"/>
            <a:ext cx="7701687" cy="4721541"/>
          </a:xfrm>
          <a:prstGeom prst="rect">
            <a:avLst/>
          </a:prstGeom>
        </p:spPr>
      </p:pic>
      <p:sp>
        <p:nvSpPr>
          <p:cNvPr id="7" name="矩形 6">
            <a:extLst>
              <a:ext uri="{FF2B5EF4-FFF2-40B4-BE49-F238E27FC236}">
                <a16:creationId xmlns="" xmlns:a16="http://schemas.microsoft.com/office/drawing/2014/main" id="{89127577-307E-4D31-89A1-B8E7AA17007E}"/>
              </a:ext>
            </a:extLst>
          </p:cNvPr>
          <p:cNvSpPr/>
          <p:nvPr/>
        </p:nvSpPr>
        <p:spPr>
          <a:xfrm>
            <a:off x="8644418" y="6528808"/>
            <a:ext cx="3463320" cy="369332"/>
          </a:xfrm>
          <a:prstGeom prst="rect">
            <a:avLst/>
          </a:prstGeom>
        </p:spPr>
        <p:txBody>
          <a:bodyPr wrap="none">
            <a:spAutoFit/>
          </a:bodyPr>
          <a:lstStyle/>
          <a:p>
            <a:pPr eaLnBrk="0" fontAlgn="base" hangingPunct="0">
              <a:spcBef>
                <a:spcPct val="0"/>
              </a:spcBef>
              <a:spcAft>
                <a:spcPct val="0"/>
              </a:spcAft>
            </a:pPr>
            <a:r>
              <a:rPr lang="zh-TW" altLang="en-US" dirty="0">
                <a:solidFill>
                  <a:srgbClr val="2A4A75"/>
                </a:solidFill>
                <a:latin typeface="Arial" panose="020B0604020202020204" pitchFamily="34" charset="0"/>
                <a:ea typeface="华文楷体"/>
                <a:cs typeface="Arial" panose="020B0604020202020204" pitchFamily="34" charset="0"/>
              </a:rPr>
              <a:t>https://arxiv.org/abs/1606.03657</a:t>
            </a:r>
          </a:p>
        </p:txBody>
      </p:sp>
      <p:sp>
        <p:nvSpPr>
          <p:cNvPr id="8"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err="1">
                <a:solidFill>
                  <a:srgbClr val="2A4A75"/>
                </a:solidFill>
                <a:latin typeface="Helvetica"/>
                <a:ea typeface="微软雅黑"/>
              </a:rPr>
              <a:t>InfoGAN</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14265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5.1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生成模型概述</a:t>
            </a:r>
          </a:p>
        </p:txBody>
      </p:sp>
      <p:sp>
        <p:nvSpPr>
          <p:cNvPr id="4" name="标题 1">
            <a:extLst>
              <a:ext uri="{FF2B5EF4-FFF2-40B4-BE49-F238E27FC236}">
                <a16:creationId xmlns:a16="http://schemas.microsoft.com/office/drawing/2014/main" xmlns="" id="{77520925-4E64-4A45-BC5B-765DDF0621A8}"/>
              </a:ext>
            </a:extLst>
          </p:cNvPr>
          <p:cNvSpPr txBox="1">
            <a:spLocks/>
          </p:cNvSpPr>
          <p:nvPr/>
        </p:nvSpPr>
        <p:spPr bwMode="auto">
          <a:xfrm>
            <a:off x="666396" y="1129274"/>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2A4A75"/>
                </a:solidFill>
                <a:effectLst/>
                <a:uLnTx/>
                <a:uFillTx/>
                <a:latin typeface="Helvetica"/>
                <a:ea typeface="微软雅黑"/>
                <a:cs typeface="+mj-cs"/>
              </a:rPr>
              <a:t>生成数据的另一种思路</a:t>
            </a:r>
            <a:endParaRPr kumimoji="0" lang="zh-CN" altLang="en-US" sz="2800" b="0" i="0" u="none" strike="noStrike" kern="1200" cap="none" spc="0" normalizeH="0" baseline="0" noProof="0" dirty="0">
              <a:ln>
                <a:noFill/>
              </a:ln>
              <a:solidFill>
                <a:srgbClr val="2A4A75"/>
              </a:solidFill>
              <a:effectLst/>
              <a:uLnTx/>
              <a:uFillTx/>
              <a:latin typeface="Helvetica"/>
              <a:ea typeface="微软雅黑"/>
              <a:cs typeface="+mj-cs"/>
            </a:endParaRPr>
          </a:p>
        </p:txBody>
      </p:sp>
      <p:pic>
        <p:nvPicPr>
          <p:cNvPr id="5" name="Picture 2" descr="http://www.lherranz.org/wp-content/uploads/2018/07/blog_generativesampling2.png">
            <a:extLst>
              <a:ext uri="{FF2B5EF4-FFF2-40B4-BE49-F238E27FC236}">
                <a16:creationId xmlns:a16="http://schemas.microsoft.com/office/drawing/2014/main" xmlns="" id="{7679B726-02FF-43DB-B32A-D6627A5ADD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7427" y="2490935"/>
            <a:ext cx="69913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98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p>
        </p:txBody>
      </p:sp>
      <p:pic>
        <p:nvPicPr>
          <p:cNvPr id="3074" name="Picture 2" descr="https://ai-studio-static-online.cdn.bcebos.com/1214b5b262354e859343115ef63dec497ff5cf45c87d4ad49a3b25b3b7a530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167" y="2603455"/>
            <a:ext cx="7896225" cy="361950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Cycle-GAN</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
        <p:nvSpPr>
          <p:cNvPr id="3" name="矩形 2"/>
          <p:cNvSpPr/>
          <p:nvPr/>
        </p:nvSpPr>
        <p:spPr>
          <a:xfrm>
            <a:off x="1219199" y="1918847"/>
            <a:ext cx="9461679" cy="646331"/>
          </a:xfrm>
          <a:prstGeom prst="rect">
            <a:avLst/>
          </a:prstGeom>
        </p:spPr>
        <p:txBody>
          <a:bodyPr wrap="square">
            <a:spAutoFit/>
          </a:bodyPr>
          <a:lstStyle/>
          <a:p>
            <a:r>
              <a:rPr lang="en-US" altLang="zh-CN" dirty="0"/>
              <a:t>Unpaired Image-to-Image Translation using Cycle-Consistent Adversarial </a:t>
            </a:r>
            <a:r>
              <a:rPr lang="en-US" altLang="zh-CN" dirty="0" smtClean="0"/>
              <a:t>Networks</a:t>
            </a:r>
          </a:p>
          <a:p>
            <a:r>
              <a:rPr lang="en-US" altLang="zh-CN" dirty="0">
                <a:hlinkClick r:id="rId5"/>
              </a:rPr>
              <a:t>https://</a:t>
            </a:r>
            <a:r>
              <a:rPr lang="en-US" altLang="zh-CN" dirty="0" smtClean="0">
                <a:hlinkClick r:id="rId5"/>
              </a:rPr>
              <a:t>arxiv.org/abs/1703.10593</a:t>
            </a:r>
            <a:r>
              <a:rPr lang="en-US" altLang="zh-CN" dirty="0" smtClean="0"/>
              <a:t> </a:t>
            </a:r>
            <a:endParaRPr lang="zh-CN" altLang="en-US" dirty="0"/>
          </a:p>
        </p:txBody>
      </p:sp>
    </p:spTree>
    <p:extLst>
      <p:ext uri="{BB962C8B-B14F-4D97-AF65-F5344CB8AC3E}">
        <p14:creationId xmlns:p14="http://schemas.microsoft.com/office/powerpoint/2010/main" val="295103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p>
        </p:txBody>
      </p:sp>
      <p:pic>
        <p:nvPicPr>
          <p:cNvPr id="6146" name="Picture 2" descr="https://ai-studio-static-online.cdn.bcebos.com/e2ace6fc39db4f5f9474386cd0dacb72b408a1eb6e174b478dcf41139b5eeb1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250" y="2401180"/>
            <a:ext cx="8197712" cy="418549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Cycle-GAN</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46248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p>
        </p:txBody>
      </p:sp>
      <p:pic>
        <p:nvPicPr>
          <p:cNvPr id="7170" name="Picture 2" descr="https://camo.githubusercontent.com/40f526a5ec90bfcdaa6676a616e8ecee7c8e2ca3100258d5fd05a4e551fecb63/68747470733a2f2f6a756e79616e7a2e6769746875622e696f2f4379636c6547414e2f696d616765732f7465617365725f686967685f7265732e6a7067"/>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499976" y="2515674"/>
            <a:ext cx="9323926" cy="303082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Cycle-GAN</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spTree>
    <p:extLst>
      <p:ext uri="{BB962C8B-B14F-4D97-AF65-F5344CB8AC3E}">
        <p14:creationId xmlns:p14="http://schemas.microsoft.com/office/powerpoint/2010/main" val="279425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p>
        </p:txBody>
      </p:sp>
      <p:sp>
        <p:nvSpPr>
          <p:cNvPr id="4"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Cycle-GAN</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pic>
        <p:nvPicPr>
          <p:cNvPr id="9218" name="Picture 2" descr="https://junyanz.github.io/CycleGAN/images/photo2painting.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91986" y="1620147"/>
            <a:ext cx="8094448" cy="479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92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5.4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深度生成网络</a:t>
            </a:r>
          </a:p>
        </p:txBody>
      </p:sp>
      <p:sp>
        <p:nvSpPr>
          <p:cNvPr id="4" name="标题 1"/>
          <p:cNvSpPr txBox="1">
            <a:spLocks/>
          </p:cNvSpPr>
          <p:nvPr/>
        </p:nvSpPr>
        <p:spPr bwMode="auto">
          <a:xfrm>
            <a:off x="609600" y="912261"/>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en-US" altLang="zh-CN" dirty="0">
                <a:solidFill>
                  <a:srgbClr val="2A4A75"/>
                </a:solidFill>
                <a:latin typeface="Helvetica"/>
                <a:ea typeface="微软雅黑"/>
              </a:rPr>
              <a:t>Cycle-GAN</a:t>
            </a:r>
            <a:endParaRPr kumimoji="0" lang="zh-CN" altLang="en-US" sz="2800" b="0" i="0" u="none" strike="noStrike" kern="1200" cap="none" spc="0" normalizeH="0" baseline="0" noProof="0" dirty="0">
              <a:ln>
                <a:noFill/>
              </a:ln>
              <a:solidFill>
                <a:srgbClr val="2A4A75"/>
              </a:solidFill>
              <a:effectLst/>
              <a:uLnTx/>
              <a:uFillTx/>
              <a:latin typeface="Helvetica"/>
              <a:ea typeface="微软雅黑"/>
            </a:endParaRPr>
          </a:p>
        </p:txBody>
      </p:sp>
      <p:pic>
        <p:nvPicPr>
          <p:cNvPr id="8194" name="Picture 2" descr="https://junyanz.github.io/CycleGAN/images/gta2cityscape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36221" y="2073498"/>
            <a:ext cx="8089316" cy="457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47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676" b="4666"/>
          <a:stretch>
            <a:fillRect/>
          </a:stretch>
        </p:blipFill>
        <p:spPr bwMode="auto">
          <a:xfrm>
            <a:off x="111513" y="3620429"/>
            <a:ext cx="12191997" cy="2888233"/>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163" y="86373"/>
            <a:ext cx="906574" cy="895060"/>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137" y="2018849"/>
            <a:ext cx="1273930" cy="1116330"/>
          </a:xfrm>
          <a:prstGeom prst="rect">
            <a:avLst/>
          </a:prstGeom>
        </p:spPr>
      </p:pic>
      <p:cxnSp>
        <p:nvCxnSpPr>
          <p:cNvPr id="9" name="直接连接符 8"/>
          <p:cNvCxnSpPr/>
          <p:nvPr/>
        </p:nvCxnSpPr>
        <p:spPr>
          <a:xfrm>
            <a:off x="2435703" y="1840938"/>
            <a:ext cx="0" cy="14201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172923" y="1751595"/>
            <a:ext cx="8069175" cy="1558568"/>
          </a:xfrm>
          <a:prstGeom prst="rect">
            <a:avLst/>
          </a:prstGeom>
        </p:spPr>
        <p:txBody>
          <a:bodyPr wrap="square">
            <a:spAutoFit/>
          </a:bodyPr>
          <a:lstStyle/>
          <a:p>
            <a:pPr algn="ctr">
              <a:lnSpc>
                <a:spcPct val="150000"/>
              </a:lnSpc>
              <a:spcBef>
                <a:spcPts val="0"/>
              </a:spcBef>
              <a:buClr>
                <a:srgbClr val="FF0000"/>
              </a:buClr>
            </a:pPr>
            <a:r>
              <a:rPr lang="zh-CN" altLang="en-US" sz="7200" b="1" spc="300" dirty="0" smtClean="0">
                <a:solidFill>
                  <a:srgbClr val="2B71B8"/>
                </a:solidFill>
                <a:latin typeface="微软雅黑" panose="020B0503020204020204" charset="-122"/>
                <a:ea typeface="微软雅黑" panose="020B0503020204020204" charset="-122"/>
              </a:rPr>
              <a:t>谢谢！</a:t>
            </a:r>
            <a:endParaRPr lang="zh-CN" altLang="en-US" sz="7200" b="1" spc="300" dirty="0">
              <a:solidFill>
                <a:srgbClr val="2B71B8"/>
              </a:solidFill>
              <a:latin typeface="微软雅黑" panose="020B0503020204020204" charset="-122"/>
              <a:ea typeface="微软雅黑" panose="020B0503020204020204" charset="-122"/>
            </a:endParaRPr>
          </a:p>
        </p:txBody>
      </p:sp>
      <p:pic>
        <p:nvPicPr>
          <p:cNvPr id="13" name="图片 12" descr="22b0be72a5d19feb720e0b397f70a07"/>
          <p:cNvPicPr>
            <a:picLocks noChangeAspect="1"/>
          </p:cNvPicPr>
          <p:nvPr/>
        </p:nvPicPr>
        <p:blipFill>
          <a:blip r:embed="rId7"/>
          <a:stretch>
            <a:fillRect/>
          </a:stretch>
        </p:blipFill>
        <p:spPr>
          <a:xfrm>
            <a:off x="7886065" y="21590"/>
            <a:ext cx="1341120" cy="1049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5.1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生成模型概述</a:t>
            </a:r>
          </a:p>
        </p:txBody>
      </p:sp>
      <p:pic>
        <p:nvPicPr>
          <p:cNvPr id="8" name="picture 36"/>
          <p:cNvPicPr>
            <a:picLocks noChangeAspect="1"/>
          </p:cNvPicPr>
          <p:nvPr/>
        </p:nvPicPr>
        <p:blipFill>
          <a:blip r:embed="rId4"/>
          <a:stretch>
            <a:fillRect/>
          </a:stretch>
        </p:blipFill>
        <p:spPr>
          <a:xfrm rot="21600000">
            <a:off x="6632868" y="2145510"/>
            <a:ext cx="3276600" cy="3676650"/>
          </a:xfrm>
          <a:prstGeom prst="rect">
            <a:avLst/>
          </a:prstGeom>
        </p:spPr>
      </p:pic>
      <p:pic>
        <p:nvPicPr>
          <p:cNvPr id="9" name="picture 38"/>
          <p:cNvPicPr>
            <a:picLocks noChangeAspect="1"/>
          </p:cNvPicPr>
          <p:nvPr/>
        </p:nvPicPr>
        <p:blipFill>
          <a:blip r:embed="rId5"/>
          <a:stretch>
            <a:fillRect/>
          </a:stretch>
        </p:blipFill>
        <p:spPr>
          <a:xfrm rot="21600000">
            <a:off x="2398084" y="2858904"/>
            <a:ext cx="2324100" cy="2466975"/>
          </a:xfrm>
          <a:prstGeom prst="rect">
            <a:avLst/>
          </a:prstGeom>
        </p:spPr>
      </p:pic>
      <p:sp>
        <p:nvSpPr>
          <p:cNvPr id="10" name="textbox 40"/>
          <p:cNvSpPr/>
          <p:nvPr/>
        </p:nvSpPr>
        <p:spPr>
          <a:xfrm>
            <a:off x="6110019" y="4752354"/>
            <a:ext cx="3321050" cy="143383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marL="12700" algn="l" rtl="0" eaLnBrk="0">
              <a:lnSpc>
                <a:spcPct val="97000"/>
              </a:lnSpc>
            </a:pPr>
            <a:r>
              <a:rPr sz="1800" kern="0" spc="-20" dirty="0">
                <a:solidFill>
                  <a:srgbClr val="000000">
                    <a:alpha val="100000"/>
                  </a:srgbClr>
                </a:solidFill>
                <a:latin typeface="Arial" panose="020B0604020202020204"/>
                <a:ea typeface="Arial" panose="020B0604020202020204"/>
                <a:cs typeface="Arial" panose="020B0604020202020204"/>
              </a:rPr>
              <a:t>Input</a:t>
            </a:r>
            <a:endParaRPr sz="1800" dirty="0">
              <a:latin typeface="Arial" panose="020B0604020202020204"/>
              <a:ea typeface="Arial" panose="020B0604020202020204"/>
              <a:cs typeface="Arial" panose="020B0604020202020204"/>
            </a:endParaRPr>
          </a:p>
          <a:p>
            <a:pPr algn="l" rtl="0" eaLnBrk="0">
              <a:lnSpc>
                <a:spcPct val="116000"/>
              </a:lnSpc>
            </a:pPr>
            <a:endParaRPr sz="1000" dirty="0">
              <a:latin typeface="Arial" panose="020B0604020202020204"/>
              <a:ea typeface="Arial" panose="020B0604020202020204"/>
              <a:cs typeface="Arial" panose="020B0604020202020204"/>
            </a:endParaRPr>
          </a:p>
          <a:p>
            <a:pPr algn="l" rtl="0" eaLnBrk="0">
              <a:lnSpc>
                <a:spcPct val="116000"/>
              </a:lnSpc>
            </a:pPr>
            <a:endParaRPr sz="1000" dirty="0">
              <a:latin typeface="Arial" panose="020B0604020202020204"/>
              <a:ea typeface="Arial" panose="020B0604020202020204"/>
              <a:cs typeface="Arial" panose="020B0604020202020204"/>
            </a:endParaRPr>
          </a:p>
          <a:p>
            <a:pPr algn="l" rtl="0" eaLnBrk="0">
              <a:lnSpc>
                <a:spcPct val="116000"/>
              </a:lnSpc>
            </a:pPr>
            <a:endParaRPr sz="1000" dirty="0">
              <a:latin typeface="Arial" panose="020B0604020202020204"/>
              <a:ea typeface="Arial" panose="020B0604020202020204"/>
              <a:cs typeface="Arial" panose="020B0604020202020204"/>
            </a:endParaRPr>
          </a:p>
          <a:p>
            <a:pPr algn="l" rtl="0" eaLnBrk="0">
              <a:lnSpc>
                <a:spcPct val="114000"/>
              </a:lnSpc>
            </a:pPr>
            <a:endParaRPr sz="400" dirty="0">
              <a:latin typeface="Arial" panose="020B0604020202020204"/>
              <a:ea typeface="Arial" panose="020B0604020202020204"/>
              <a:cs typeface="Arial" panose="020B0604020202020204"/>
            </a:endParaRPr>
          </a:p>
          <a:p>
            <a:pPr marL="982980" indent="-171450" algn="l" rtl="0" eaLnBrk="0">
              <a:lnSpc>
                <a:spcPct val="99000"/>
              </a:lnSpc>
              <a:spcBef>
                <a:spcPts val="0"/>
              </a:spcBef>
            </a:pPr>
            <a:r>
              <a:rPr sz="1800" kern="0" spc="30" dirty="0">
                <a:solidFill>
                  <a:srgbClr val="000000">
                    <a:alpha val="100000"/>
                  </a:srgbClr>
                </a:solidFill>
                <a:latin typeface="Arial" panose="020B0604020202020204"/>
                <a:ea typeface="Arial" panose="020B0604020202020204"/>
                <a:cs typeface="Arial" panose="020B0604020202020204"/>
              </a:rPr>
              <a:t>Transposed</a:t>
            </a:r>
            <a:r>
              <a:rPr sz="1800" kern="0" spc="20" dirty="0">
                <a:solidFill>
                  <a:srgbClr val="000000">
                    <a:alpha val="100000"/>
                  </a:srgbClr>
                </a:solidFill>
                <a:latin typeface="Arial" panose="020B0604020202020204"/>
                <a:ea typeface="Arial" panose="020B0604020202020204"/>
                <a:cs typeface="Arial" panose="020B0604020202020204"/>
              </a:rPr>
              <a:t> convolution</a:t>
            </a:r>
            <a:r>
              <a:rPr sz="1800" kern="0" spc="-1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no</a:t>
            </a:r>
            <a:r>
              <a:rPr sz="1800" kern="0" spc="5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padding</a:t>
            </a:r>
            <a:r>
              <a:rPr sz="1800" kern="0" spc="50" dirty="0">
                <a:solidFill>
                  <a:srgbClr val="000000">
                    <a:alpha val="100000"/>
                  </a:srgbClr>
                </a:solidFill>
                <a:latin typeface="Arial" panose="020B0604020202020204"/>
                <a:ea typeface="Arial" panose="020B0604020202020204"/>
                <a:cs typeface="Arial" panose="020B0604020202020204"/>
              </a:rPr>
              <a:t>,</a:t>
            </a:r>
            <a:r>
              <a:rPr sz="1800" kern="0" spc="10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no</a:t>
            </a:r>
            <a:r>
              <a:rPr sz="1800" kern="0" spc="5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stride</a:t>
            </a:r>
            <a:endParaRPr sz="1800" dirty="0">
              <a:latin typeface="Arial" panose="020B0604020202020204"/>
              <a:ea typeface="Arial" panose="020B0604020202020204"/>
              <a:cs typeface="Arial" panose="020B0604020202020204"/>
            </a:endParaRPr>
          </a:p>
        </p:txBody>
      </p:sp>
      <p:sp>
        <p:nvSpPr>
          <p:cNvPr id="12" name="textbox 44"/>
          <p:cNvSpPr/>
          <p:nvPr/>
        </p:nvSpPr>
        <p:spPr>
          <a:xfrm>
            <a:off x="2456629" y="5662486"/>
            <a:ext cx="2193925" cy="52387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92000"/>
              </a:lnSpc>
            </a:pPr>
            <a:endParaRPr sz="100" dirty="0">
              <a:latin typeface="Arial" panose="020B0604020202020204"/>
              <a:ea typeface="Arial" panose="020B0604020202020204"/>
              <a:cs typeface="Arial" panose="020B0604020202020204"/>
            </a:endParaRPr>
          </a:p>
          <a:p>
            <a:pPr marL="473710" algn="l" rtl="0" eaLnBrk="0">
              <a:lnSpc>
                <a:spcPct val="76000"/>
              </a:lnSpc>
            </a:pPr>
            <a:r>
              <a:rPr sz="1800" kern="0" spc="20" dirty="0">
                <a:solidFill>
                  <a:srgbClr val="000000">
                    <a:alpha val="100000"/>
                  </a:srgbClr>
                </a:solidFill>
                <a:latin typeface="Arial" panose="020B0604020202020204"/>
                <a:ea typeface="Arial" panose="020B0604020202020204"/>
                <a:cs typeface="Arial" panose="020B0604020202020204"/>
              </a:rPr>
              <a:t>Convolution</a:t>
            </a:r>
            <a:endParaRPr sz="1800" dirty="0">
              <a:latin typeface="Arial" panose="020B0604020202020204"/>
              <a:ea typeface="Arial" panose="020B0604020202020204"/>
              <a:cs typeface="Arial" panose="020B0604020202020204"/>
            </a:endParaRPr>
          </a:p>
          <a:p>
            <a:pPr marL="12700" algn="l" rtl="0" eaLnBrk="0">
              <a:lnSpc>
                <a:spcPct val="97000"/>
              </a:lnSpc>
              <a:spcBef>
                <a:spcPts val="175"/>
              </a:spcBef>
            </a:pPr>
            <a:r>
              <a:rPr sz="1800" kern="0" spc="0" dirty="0">
                <a:solidFill>
                  <a:srgbClr val="000000">
                    <a:alpha val="100000"/>
                  </a:srgbClr>
                </a:solidFill>
                <a:latin typeface="Arial" panose="020B0604020202020204"/>
                <a:ea typeface="Arial" panose="020B0604020202020204"/>
                <a:cs typeface="Arial" panose="020B0604020202020204"/>
              </a:rPr>
              <a:t>no</a:t>
            </a:r>
            <a:r>
              <a:rPr sz="1800" kern="0" spc="5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padding</a:t>
            </a:r>
            <a:r>
              <a:rPr sz="1800" kern="0" spc="50" dirty="0">
                <a:solidFill>
                  <a:srgbClr val="000000">
                    <a:alpha val="100000"/>
                  </a:srgbClr>
                </a:solidFill>
                <a:latin typeface="Arial" panose="020B0604020202020204"/>
                <a:ea typeface="Arial" panose="020B0604020202020204"/>
                <a:cs typeface="Arial" panose="020B0604020202020204"/>
              </a:rPr>
              <a:t>,</a:t>
            </a:r>
            <a:r>
              <a:rPr sz="1800" kern="0" spc="10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no</a:t>
            </a:r>
            <a:r>
              <a:rPr sz="1800" kern="0" spc="5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stride</a:t>
            </a:r>
            <a:endParaRPr sz="1800" dirty="0">
              <a:latin typeface="Arial" panose="020B0604020202020204"/>
              <a:ea typeface="Arial" panose="020B0604020202020204"/>
              <a:cs typeface="Arial" panose="020B0604020202020204"/>
            </a:endParaRPr>
          </a:p>
        </p:txBody>
      </p:sp>
      <p:sp>
        <p:nvSpPr>
          <p:cNvPr id="14" name="textbox 46"/>
          <p:cNvSpPr/>
          <p:nvPr/>
        </p:nvSpPr>
        <p:spPr>
          <a:xfrm>
            <a:off x="7046169" y="6302109"/>
            <a:ext cx="3327400" cy="2152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0000"/>
              </a:lnSpc>
            </a:pPr>
            <a:endParaRPr sz="100" dirty="0">
              <a:latin typeface="Arial" panose="020B0604020202020204"/>
              <a:ea typeface="Arial" panose="020B0604020202020204"/>
              <a:cs typeface="Arial" panose="020B0604020202020204"/>
            </a:endParaRPr>
          </a:p>
          <a:p>
            <a:pPr marL="12700" algn="l" rtl="0" eaLnBrk="0">
              <a:lnSpc>
                <a:spcPct val="97000"/>
              </a:lnSpc>
            </a:pPr>
            <a:r>
              <a:rPr sz="1200" u="sng" kern="0" spc="50" dirty="0">
                <a:solidFill>
                  <a:srgbClr val="0000FF">
                    <a:alpha val="100000"/>
                  </a:srgbClr>
                </a:solidFill>
                <a:latin typeface="Arial" panose="020B0604020202020204"/>
                <a:ea typeface="Arial" panose="020B0604020202020204"/>
                <a:cs typeface="Arial" panose="020B0604020202020204"/>
                <a:hlinkClick r:id="rId6">
                  <a:extLst>
                    <a:ext uri="{DAF060AB-1E55-43B9-8AAB-6FB025537F2F}">
                      <wpsdc:hlinkClr xmlns="" xmlns:lc="http://schemas.openxmlformats.org/drawingml/2006/lockedCanvas" xmlns:wpsdc="http://www.wps.cn/officeDocument/2017/drawingmlCustomData" val="0000FF"/>
                      <wpsdc:folHlinkClr xmlns="" xmlns:lc="http://schemas.openxmlformats.org/drawingml/2006/lockedCanvas" xmlns:wpsdc="http://www.wps.cn/officeDocument/2017/drawingmlCustomData" val="0000FF"/>
                      <wpsdc:hlinkUnderline xmlns="" xmlns:lc="http://schemas.openxmlformats.org/drawingml/2006/lockedCanvas" xmlns:wpsdc="http://www.wps.cn/officeDocument/2017/drawingmlCustomData" val="0"/>
                    </a:ext>
                  </a:extLst>
                </a:hlinkClick>
              </a:rPr>
              <a:t>https://github.com/vd</a:t>
            </a:r>
            <a:r>
              <a:rPr sz="1200" u="sng" kern="0" spc="40" dirty="0">
                <a:solidFill>
                  <a:srgbClr val="0000FF">
                    <a:alpha val="100000"/>
                  </a:srgbClr>
                </a:solidFill>
                <a:latin typeface="Arial" panose="020B0604020202020204"/>
                <a:ea typeface="Arial" panose="020B0604020202020204"/>
                <a:cs typeface="Arial" panose="020B0604020202020204"/>
                <a:hlinkClick r:id="rId6">
                  <a:extLst>
                    <a:ext uri="{DAF060AB-1E55-43B9-8AAB-6FB025537F2F}">
                      <wpsdc:hlinkClr xmlns="" xmlns:lc="http://schemas.openxmlformats.org/drawingml/2006/lockedCanvas" xmlns:wpsdc="http://www.wps.cn/officeDocument/2017/drawingmlCustomData" val="0000FF"/>
                      <wpsdc:folHlinkClr xmlns="" xmlns:lc="http://schemas.openxmlformats.org/drawingml/2006/lockedCanvas" xmlns:wpsdc="http://www.wps.cn/officeDocument/2017/drawingmlCustomData" val="0000FF"/>
                      <wpsdc:hlinkUnderline xmlns="" xmlns:lc="http://schemas.openxmlformats.org/drawingml/2006/lockedCanvas" xmlns:wpsdc="http://www.wps.cn/officeDocument/2017/drawingmlCustomData" val="0"/>
                    </a:ext>
                  </a:extLst>
                </a:hlinkClick>
              </a:rPr>
              <a:t>umoulin/conv_arithmetic</a:t>
            </a:r>
            <a:endParaRPr sz="1200" dirty="0">
              <a:latin typeface="Arial" panose="020B0604020202020204"/>
              <a:ea typeface="Arial" panose="020B0604020202020204"/>
              <a:cs typeface="Arial" panose="020B0604020202020204"/>
            </a:endParaRPr>
          </a:p>
        </p:txBody>
      </p:sp>
      <p:pic>
        <p:nvPicPr>
          <p:cNvPr id="15" name="picture 48"/>
          <p:cNvPicPr>
            <a:picLocks noChangeAspect="1"/>
          </p:cNvPicPr>
          <p:nvPr/>
        </p:nvPicPr>
        <p:blipFill>
          <a:blip r:embed="rId7"/>
          <a:stretch>
            <a:fillRect/>
          </a:stretch>
        </p:blipFill>
        <p:spPr>
          <a:xfrm rot="21600000">
            <a:off x="1953099" y="3692870"/>
            <a:ext cx="454587" cy="953375"/>
          </a:xfrm>
          <a:prstGeom prst="rect">
            <a:avLst/>
          </a:prstGeom>
        </p:spPr>
      </p:pic>
      <p:pic>
        <p:nvPicPr>
          <p:cNvPr id="16" name="picture 50"/>
          <p:cNvPicPr>
            <a:picLocks noChangeAspect="1"/>
          </p:cNvPicPr>
          <p:nvPr/>
        </p:nvPicPr>
        <p:blipFill>
          <a:blip r:embed="rId8"/>
          <a:stretch>
            <a:fillRect/>
          </a:stretch>
        </p:blipFill>
        <p:spPr>
          <a:xfrm rot="21600000">
            <a:off x="6146408" y="3690317"/>
            <a:ext cx="431681" cy="956169"/>
          </a:xfrm>
          <a:prstGeom prst="rect">
            <a:avLst/>
          </a:prstGeom>
        </p:spPr>
      </p:pic>
      <p:sp>
        <p:nvSpPr>
          <p:cNvPr id="17" name="textbox 52"/>
          <p:cNvSpPr/>
          <p:nvPr/>
        </p:nvSpPr>
        <p:spPr>
          <a:xfrm>
            <a:off x="1818431" y="3297619"/>
            <a:ext cx="732790" cy="24320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90000"/>
              </a:lnSpc>
            </a:pPr>
            <a:endParaRPr sz="100" dirty="0">
              <a:latin typeface="Arial" panose="020B0604020202020204"/>
              <a:ea typeface="Arial" panose="020B0604020202020204"/>
              <a:cs typeface="Arial" panose="020B0604020202020204"/>
            </a:endParaRPr>
          </a:p>
          <a:p>
            <a:pPr marL="12700" algn="l" rtl="0" eaLnBrk="0">
              <a:lnSpc>
                <a:spcPct val="79000"/>
              </a:lnSpc>
            </a:pPr>
            <a:r>
              <a:rPr sz="1800" kern="0" spc="20" dirty="0">
                <a:solidFill>
                  <a:srgbClr val="000000">
                    <a:alpha val="100000"/>
                  </a:srgbClr>
                </a:solidFill>
                <a:latin typeface="Arial" panose="020B0604020202020204"/>
                <a:ea typeface="Arial" panose="020B0604020202020204"/>
                <a:cs typeface="Arial" panose="020B0604020202020204"/>
              </a:rPr>
              <a:t>Output</a:t>
            </a:r>
            <a:endParaRPr sz="1800" dirty="0">
              <a:latin typeface="Arial" panose="020B0604020202020204"/>
              <a:ea typeface="Arial" panose="020B0604020202020204"/>
              <a:cs typeface="Arial" panose="020B0604020202020204"/>
            </a:endParaRPr>
          </a:p>
        </p:txBody>
      </p:sp>
      <p:sp>
        <p:nvSpPr>
          <p:cNvPr id="18" name="textbox 54"/>
          <p:cNvSpPr/>
          <p:nvPr/>
        </p:nvSpPr>
        <p:spPr>
          <a:xfrm>
            <a:off x="6000597" y="3294571"/>
            <a:ext cx="732790" cy="24320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90000"/>
              </a:lnSpc>
            </a:pPr>
            <a:endParaRPr sz="100" dirty="0">
              <a:latin typeface="Arial" panose="020B0604020202020204"/>
              <a:ea typeface="Arial" panose="020B0604020202020204"/>
              <a:cs typeface="Arial" panose="020B0604020202020204"/>
            </a:endParaRPr>
          </a:p>
          <a:p>
            <a:pPr marL="12700" algn="l" rtl="0" eaLnBrk="0">
              <a:lnSpc>
                <a:spcPct val="79000"/>
              </a:lnSpc>
            </a:pPr>
            <a:r>
              <a:rPr sz="1800" kern="0" spc="20" dirty="0">
                <a:solidFill>
                  <a:srgbClr val="000000">
                    <a:alpha val="100000"/>
                  </a:srgbClr>
                </a:solidFill>
                <a:latin typeface="Arial" panose="020B0604020202020204"/>
                <a:ea typeface="Arial" panose="020B0604020202020204"/>
                <a:cs typeface="Arial" panose="020B0604020202020204"/>
              </a:rPr>
              <a:t>Output</a:t>
            </a:r>
            <a:endParaRPr sz="1800" dirty="0">
              <a:latin typeface="Arial" panose="020B0604020202020204"/>
              <a:ea typeface="Arial" panose="020B0604020202020204"/>
              <a:cs typeface="Arial" panose="020B0604020202020204"/>
            </a:endParaRPr>
          </a:p>
        </p:txBody>
      </p:sp>
      <p:sp>
        <p:nvSpPr>
          <p:cNvPr id="19" name="textbox 56"/>
          <p:cNvSpPr/>
          <p:nvPr/>
        </p:nvSpPr>
        <p:spPr>
          <a:xfrm>
            <a:off x="1927852" y="4752354"/>
            <a:ext cx="527684" cy="290829"/>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marL="12700" algn="l" rtl="0" eaLnBrk="0">
              <a:lnSpc>
                <a:spcPct val="97000"/>
              </a:lnSpc>
            </a:pPr>
            <a:r>
              <a:rPr sz="1800" kern="0" spc="-20" dirty="0">
                <a:solidFill>
                  <a:srgbClr val="000000">
                    <a:alpha val="100000"/>
                  </a:srgbClr>
                </a:solidFill>
                <a:latin typeface="Arial" panose="020B0604020202020204"/>
                <a:ea typeface="Arial" panose="020B0604020202020204"/>
                <a:cs typeface="Arial" panose="020B0604020202020204"/>
              </a:rPr>
              <a:t>Input</a:t>
            </a:r>
            <a:endParaRPr sz="1800" dirty="0">
              <a:latin typeface="Arial" panose="020B0604020202020204"/>
              <a:ea typeface="Arial" panose="020B0604020202020204"/>
              <a:cs typeface="Arial" panose="020B0604020202020204"/>
            </a:endParaRPr>
          </a:p>
        </p:txBody>
      </p:sp>
      <p:sp>
        <p:nvSpPr>
          <p:cNvPr id="20" name="标题 2"/>
          <p:cNvSpPr txBox="1">
            <a:spLocks/>
          </p:cNvSpPr>
          <p:nvPr/>
        </p:nvSpPr>
        <p:spPr bwMode="auto">
          <a:xfrm>
            <a:off x="609600" y="1027046"/>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a:solidFill>
                  <a:srgbClr val="2A4A75"/>
                </a:solidFill>
                <a:latin typeface="Helvetica"/>
                <a:ea typeface="微软雅黑"/>
              </a:rPr>
              <a:t>Convolution and </a:t>
            </a:r>
            <a:r>
              <a:rPr lang="en-US" altLang="zh-CN" dirty="0" err="1">
                <a:solidFill>
                  <a:srgbClr val="2A4A75"/>
                </a:solidFill>
                <a:latin typeface="Helvetica"/>
                <a:ea typeface="微软雅黑"/>
              </a:rPr>
              <a:t>Deconvolution</a:t>
            </a:r>
            <a:endParaRPr lang="en-US" altLang="zh-CN" dirty="0">
              <a:solidFill>
                <a:srgbClr val="2A4A75"/>
              </a:solidFill>
              <a:latin typeface="Helvetica"/>
              <a:ea typeface="微软雅黑"/>
            </a:endParaRPr>
          </a:p>
        </p:txBody>
      </p:sp>
    </p:spTree>
    <p:extLst>
      <p:ext uri="{BB962C8B-B14F-4D97-AF65-F5344CB8AC3E}">
        <p14:creationId xmlns:p14="http://schemas.microsoft.com/office/powerpoint/2010/main" val="239437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5.1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生成模型概述</a:t>
            </a:r>
          </a:p>
        </p:txBody>
      </p:sp>
      <p:pic>
        <p:nvPicPr>
          <p:cNvPr id="4" name="picture 58"/>
          <p:cNvPicPr>
            <a:picLocks noChangeAspect="1"/>
          </p:cNvPicPr>
          <p:nvPr/>
        </p:nvPicPr>
        <p:blipFill>
          <a:blip r:embed="rId4"/>
          <a:stretch>
            <a:fillRect/>
          </a:stretch>
        </p:blipFill>
        <p:spPr>
          <a:xfrm rot="21600000">
            <a:off x="4122310" y="2266899"/>
            <a:ext cx="4119098" cy="4019174"/>
          </a:xfrm>
          <a:prstGeom prst="rect">
            <a:avLst/>
          </a:prstGeom>
        </p:spPr>
      </p:pic>
      <p:sp>
        <p:nvSpPr>
          <p:cNvPr id="6" name="textbox 62"/>
          <p:cNvSpPr/>
          <p:nvPr/>
        </p:nvSpPr>
        <p:spPr>
          <a:xfrm>
            <a:off x="4848574" y="6264841"/>
            <a:ext cx="2740660" cy="23749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77000"/>
              </a:lnSpc>
            </a:pPr>
            <a:r>
              <a:rPr sz="1800" kern="0" spc="0" dirty="0">
                <a:solidFill>
                  <a:srgbClr val="000000">
                    <a:alpha val="100000"/>
                  </a:srgbClr>
                </a:solidFill>
                <a:latin typeface="Arial" panose="020B0604020202020204"/>
                <a:ea typeface="Arial" panose="020B0604020202020204"/>
                <a:cs typeface="Arial" panose="020B0604020202020204"/>
              </a:rPr>
              <a:t>Conv                      Deconv</a:t>
            </a:r>
            <a:endParaRPr sz="1800" dirty="0">
              <a:latin typeface="Arial" panose="020B0604020202020204"/>
              <a:ea typeface="Arial" panose="020B0604020202020204"/>
              <a:cs typeface="Arial" panose="020B0604020202020204"/>
            </a:endParaRPr>
          </a:p>
        </p:txBody>
      </p:sp>
      <p:sp>
        <p:nvSpPr>
          <p:cNvPr id="7" name="标题 2"/>
          <p:cNvSpPr txBox="1">
            <a:spLocks/>
          </p:cNvSpPr>
          <p:nvPr/>
        </p:nvSpPr>
        <p:spPr bwMode="auto">
          <a:xfrm>
            <a:off x="609600" y="1027046"/>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err="1">
                <a:solidFill>
                  <a:srgbClr val="2A4A75"/>
                </a:solidFill>
                <a:latin typeface="Helvetica"/>
                <a:ea typeface="微软雅黑"/>
              </a:rPr>
              <a:t>Autoencoder</a:t>
            </a:r>
            <a:endParaRPr lang="en-US" altLang="zh-CN" dirty="0">
              <a:solidFill>
                <a:srgbClr val="2A4A75"/>
              </a:solidFill>
              <a:latin typeface="Helvetica"/>
              <a:ea typeface="微软雅黑"/>
            </a:endParaRPr>
          </a:p>
        </p:txBody>
      </p:sp>
    </p:spTree>
    <p:extLst>
      <p:ext uri="{BB962C8B-B14F-4D97-AF65-F5344CB8AC3E}">
        <p14:creationId xmlns:p14="http://schemas.microsoft.com/office/powerpoint/2010/main" val="196015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5.1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生成模型概述</a:t>
            </a:r>
          </a:p>
        </p:txBody>
      </p:sp>
      <p:sp>
        <p:nvSpPr>
          <p:cNvPr id="4" name="标题 2"/>
          <p:cNvSpPr txBox="1">
            <a:spLocks/>
          </p:cNvSpPr>
          <p:nvPr/>
        </p:nvSpPr>
        <p:spPr bwMode="auto">
          <a:xfrm>
            <a:off x="609600" y="1027046"/>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endParaRPr lang="en-US" altLang="zh-CN" dirty="0">
              <a:solidFill>
                <a:srgbClr val="2A4A75"/>
              </a:solidFill>
              <a:latin typeface="Helvetica"/>
              <a:ea typeface="微软雅黑"/>
            </a:endParaRPr>
          </a:p>
          <a:p>
            <a:pPr lvl="0">
              <a:defRPr/>
            </a:pPr>
            <a:r>
              <a:rPr lang="en-US" altLang="zh-CN" dirty="0">
                <a:solidFill>
                  <a:srgbClr val="2A4A75"/>
                </a:solidFill>
                <a:latin typeface="Helvetica"/>
                <a:ea typeface="微软雅黑"/>
              </a:rPr>
              <a:t>Reconstruction: </a:t>
            </a:r>
            <a:r>
              <a:rPr lang="en-US" altLang="zh-CN" dirty="0" err="1">
                <a:solidFill>
                  <a:srgbClr val="2A4A75"/>
                </a:solidFill>
                <a:latin typeface="Helvetica"/>
                <a:ea typeface="微软雅黑"/>
              </a:rPr>
              <a:t>Autoencoder</a:t>
            </a:r>
            <a:endParaRPr lang="en-US" altLang="zh-CN" dirty="0">
              <a:solidFill>
                <a:srgbClr val="2A4A75"/>
              </a:solidFill>
              <a:latin typeface="Helvetica"/>
              <a:ea typeface="微软雅黑"/>
            </a:endParaRPr>
          </a:p>
        </p:txBody>
      </p:sp>
      <p:pic>
        <p:nvPicPr>
          <p:cNvPr id="5" name="picture 64"/>
          <p:cNvPicPr>
            <a:picLocks noChangeAspect="1"/>
          </p:cNvPicPr>
          <p:nvPr/>
        </p:nvPicPr>
        <p:blipFill>
          <a:blip r:embed="rId4"/>
          <a:stretch>
            <a:fillRect/>
          </a:stretch>
        </p:blipFill>
        <p:spPr>
          <a:xfrm rot="21600000">
            <a:off x="3917095" y="2340145"/>
            <a:ext cx="5777385" cy="4019174"/>
          </a:xfrm>
          <a:prstGeom prst="rect">
            <a:avLst/>
          </a:prstGeom>
        </p:spPr>
      </p:pic>
      <p:sp>
        <p:nvSpPr>
          <p:cNvPr id="6" name="textbox 66"/>
          <p:cNvSpPr/>
          <p:nvPr/>
        </p:nvSpPr>
        <p:spPr>
          <a:xfrm>
            <a:off x="8214643" y="2954451"/>
            <a:ext cx="1617980" cy="278257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21000"/>
              </a:lnSpc>
            </a:pPr>
            <a:endParaRPr sz="100" dirty="0">
              <a:latin typeface="Arial" panose="020B0604020202020204"/>
              <a:ea typeface="Arial" panose="020B0604020202020204"/>
              <a:cs typeface="Arial" panose="020B0604020202020204"/>
            </a:endParaRPr>
          </a:p>
          <a:p>
            <a:pPr marL="241935" algn="l" rtl="0" eaLnBrk="0">
              <a:lnSpc>
                <a:spcPct val="101000"/>
              </a:lnSpc>
            </a:pPr>
            <a:r>
              <a:rPr sz="1500" kern="0" spc="50" dirty="0">
                <a:solidFill>
                  <a:srgbClr val="000000">
                    <a:alpha val="100000"/>
                  </a:srgbClr>
                </a:solidFill>
                <a:latin typeface="Arial" panose="020B0604020202020204"/>
                <a:ea typeface="Arial" panose="020B0604020202020204"/>
                <a:cs typeface="Arial" panose="020B0604020202020204"/>
              </a:rPr>
              <a:t>Reconstructio</a:t>
            </a:r>
            <a:r>
              <a:rPr sz="1500" kern="0" spc="40" dirty="0">
                <a:solidFill>
                  <a:srgbClr val="000000">
                    <a:alpha val="100000"/>
                  </a:srgbClr>
                </a:solidFill>
                <a:latin typeface="Arial" panose="020B0604020202020204"/>
                <a:ea typeface="Arial" panose="020B0604020202020204"/>
                <a:cs typeface="Arial" panose="020B0604020202020204"/>
              </a:rPr>
              <a:t>n</a:t>
            </a:r>
            <a:r>
              <a:rPr sz="1500" kern="0" spc="-10" dirty="0">
                <a:solidFill>
                  <a:srgbClr val="000000">
                    <a:alpha val="100000"/>
                  </a:srgbClr>
                </a:solidFill>
                <a:latin typeface="Arial" panose="020B0604020202020204"/>
                <a:ea typeface="Arial" panose="020B0604020202020204"/>
                <a:cs typeface="Arial" panose="020B0604020202020204"/>
              </a:rPr>
              <a:t> </a:t>
            </a:r>
            <a:r>
              <a:rPr sz="1500" kern="0" spc="0" dirty="0">
                <a:solidFill>
                  <a:srgbClr val="000000">
                    <a:alpha val="100000"/>
                  </a:srgbClr>
                </a:solidFill>
                <a:latin typeface="Arial" panose="020B0604020202020204"/>
                <a:ea typeface="Arial" panose="020B0604020202020204"/>
                <a:cs typeface="Arial" panose="020B0604020202020204"/>
              </a:rPr>
              <a:t>Loss</a:t>
            </a:r>
            <a:r>
              <a:rPr sz="1500" kern="0" spc="50" dirty="0">
                <a:solidFill>
                  <a:srgbClr val="000000">
                    <a:alpha val="100000"/>
                  </a:srgbClr>
                </a:solidFill>
                <a:latin typeface="Arial" panose="020B0604020202020204"/>
                <a:ea typeface="Arial" panose="020B0604020202020204"/>
                <a:cs typeface="Arial" panose="020B0604020202020204"/>
              </a:rPr>
              <a:t> (</a:t>
            </a:r>
            <a:r>
              <a:rPr sz="1500" kern="0" spc="0" dirty="0">
                <a:solidFill>
                  <a:srgbClr val="000000">
                    <a:alpha val="100000"/>
                  </a:srgbClr>
                </a:solidFill>
                <a:latin typeface="Arial" panose="020B0604020202020204"/>
                <a:ea typeface="Arial" panose="020B0604020202020204"/>
                <a:cs typeface="Arial" panose="020B0604020202020204"/>
              </a:rPr>
              <a:t>often</a:t>
            </a:r>
            <a:r>
              <a:rPr sz="1500" kern="0" spc="180" dirty="0">
                <a:solidFill>
                  <a:srgbClr val="000000">
                    <a:alpha val="100000"/>
                  </a:srgbClr>
                </a:solidFill>
                <a:latin typeface="Arial" panose="020B0604020202020204"/>
                <a:ea typeface="Arial" panose="020B0604020202020204"/>
                <a:cs typeface="Arial" panose="020B0604020202020204"/>
              </a:rPr>
              <a:t> </a:t>
            </a:r>
            <a:r>
              <a:rPr sz="1500" kern="0" spc="0" dirty="0">
                <a:solidFill>
                  <a:srgbClr val="000000">
                    <a:alpha val="100000"/>
                  </a:srgbClr>
                </a:solidFill>
                <a:latin typeface="Arial" panose="020B0604020202020204"/>
                <a:ea typeface="Arial" panose="020B0604020202020204"/>
                <a:cs typeface="Arial" panose="020B0604020202020204"/>
              </a:rPr>
              <a:t>L</a:t>
            </a:r>
            <a:r>
              <a:rPr sz="1500" kern="0" spc="50" dirty="0">
                <a:solidFill>
                  <a:srgbClr val="000000">
                    <a:alpha val="100000"/>
                  </a:srgbClr>
                </a:solidFill>
                <a:latin typeface="Arial" panose="020B0604020202020204"/>
                <a:ea typeface="Arial" panose="020B0604020202020204"/>
                <a:cs typeface="Arial" panose="020B0604020202020204"/>
              </a:rPr>
              <a:t>2)</a:t>
            </a:r>
            <a:endParaRPr sz="15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13000"/>
              </a:lnSpc>
            </a:pPr>
            <a:endParaRPr sz="400" dirty="0">
              <a:latin typeface="Arial" panose="020B0604020202020204"/>
              <a:ea typeface="Arial" panose="020B0604020202020204"/>
              <a:cs typeface="Arial" panose="020B0604020202020204"/>
            </a:endParaRPr>
          </a:p>
          <a:p>
            <a:pPr marL="12700" algn="l" rtl="0" eaLnBrk="0">
              <a:lnSpc>
                <a:spcPct val="97000"/>
              </a:lnSpc>
              <a:spcBef>
                <a:spcPts val="5"/>
              </a:spcBef>
            </a:pPr>
            <a:r>
              <a:rPr sz="1800" kern="0" spc="10" dirty="0">
                <a:solidFill>
                  <a:srgbClr val="000000">
                    <a:alpha val="100000"/>
                  </a:srgbClr>
                </a:solidFill>
                <a:latin typeface="Arial" panose="020B0604020202020204"/>
                <a:ea typeface="Arial" panose="020B0604020202020204"/>
                <a:cs typeface="Arial" panose="020B0604020202020204"/>
              </a:rPr>
              <a:t>Output</a:t>
            </a:r>
            <a:r>
              <a:rPr sz="1800" kern="0" spc="130" dirty="0">
                <a:solidFill>
                  <a:srgbClr val="000000">
                    <a:alpha val="100000"/>
                  </a:srgbClr>
                </a:solidFill>
                <a:latin typeface="Arial" panose="020B0604020202020204"/>
                <a:ea typeface="Arial" panose="020B0604020202020204"/>
                <a:cs typeface="Arial" panose="020B0604020202020204"/>
              </a:rPr>
              <a:t> </a:t>
            </a:r>
            <a:r>
              <a:rPr sz="1800" kern="0" spc="10" dirty="0">
                <a:solidFill>
                  <a:srgbClr val="000000">
                    <a:alpha val="100000"/>
                  </a:srgbClr>
                </a:solidFill>
                <a:latin typeface="Arial" panose="020B0604020202020204"/>
                <a:ea typeface="Arial" panose="020B0604020202020204"/>
                <a:cs typeface="Arial" panose="020B0604020202020204"/>
              </a:rPr>
              <a:t>Image</a:t>
            </a:r>
            <a:endParaRPr sz="1800" dirty="0">
              <a:latin typeface="Arial" panose="020B0604020202020204"/>
              <a:ea typeface="Arial" panose="020B0604020202020204"/>
              <a:cs typeface="Arial" panose="020B0604020202020204"/>
            </a:endParaRPr>
          </a:p>
        </p:txBody>
      </p:sp>
      <p:pic>
        <p:nvPicPr>
          <p:cNvPr id="7" name="picture 68"/>
          <p:cNvPicPr>
            <a:picLocks noChangeAspect="1"/>
          </p:cNvPicPr>
          <p:nvPr/>
        </p:nvPicPr>
        <p:blipFill>
          <a:blip r:embed="rId5"/>
          <a:stretch>
            <a:fillRect/>
          </a:stretch>
        </p:blipFill>
        <p:spPr>
          <a:xfrm rot="21600000">
            <a:off x="2307861" y="3776139"/>
            <a:ext cx="1565415" cy="1633477"/>
          </a:xfrm>
          <a:prstGeom prst="rect">
            <a:avLst/>
          </a:prstGeom>
        </p:spPr>
      </p:pic>
      <p:sp>
        <p:nvSpPr>
          <p:cNvPr id="9" name="textbox 72"/>
          <p:cNvSpPr/>
          <p:nvPr/>
        </p:nvSpPr>
        <p:spPr>
          <a:xfrm>
            <a:off x="4643359" y="6338087"/>
            <a:ext cx="2740660" cy="23749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77000"/>
              </a:lnSpc>
            </a:pPr>
            <a:r>
              <a:rPr sz="1800" kern="0" spc="0" dirty="0">
                <a:solidFill>
                  <a:srgbClr val="000000">
                    <a:alpha val="100000"/>
                  </a:srgbClr>
                </a:solidFill>
                <a:latin typeface="Arial" panose="020B0604020202020204"/>
                <a:ea typeface="Arial" panose="020B0604020202020204"/>
                <a:cs typeface="Arial" panose="020B0604020202020204"/>
              </a:rPr>
              <a:t>Conv                      Deconv</a:t>
            </a:r>
            <a:endParaRPr sz="1800" dirty="0">
              <a:latin typeface="Arial" panose="020B0604020202020204"/>
              <a:ea typeface="Arial" panose="020B0604020202020204"/>
              <a:cs typeface="Arial" panose="020B0604020202020204"/>
            </a:endParaRPr>
          </a:p>
        </p:txBody>
      </p:sp>
      <p:sp>
        <p:nvSpPr>
          <p:cNvPr id="10" name="textbox 74"/>
          <p:cNvSpPr/>
          <p:nvPr/>
        </p:nvSpPr>
        <p:spPr>
          <a:xfrm>
            <a:off x="2408547" y="5445632"/>
            <a:ext cx="1237614" cy="290829"/>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marL="12700" algn="l" rtl="0" eaLnBrk="0">
              <a:lnSpc>
                <a:spcPct val="97000"/>
              </a:lnSpc>
            </a:pPr>
            <a:r>
              <a:rPr sz="1800" kern="0" spc="-10" dirty="0">
                <a:solidFill>
                  <a:srgbClr val="000000">
                    <a:alpha val="100000"/>
                  </a:srgbClr>
                </a:solidFill>
                <a:latin typeface="Arial" panose="020B0604020202020204"/>
                <a:ea typeface="Arial" panose="020B0604020202020204"/>
                <a:cs typeface="Arial" panose="020B0604020202020204"/>
              </a:rPr>
              <a:t>Input</a:t>
            </a:r>
            <a:r>
              <a:rPr sz="1800" kern="0" spc="120" dirty="0">
                <a:solidFill>
                  <a:srgbClr val="000000">
                    <a:alpha val="100000"/>
                  </a:srgbClr>
                </a:solidFill>
                <a:latin typeface="Arial" panose="020B0604020202020204"/>
                <a:ea typeface="Arial" panose="020B0604020202020204"/>
                <a:cs typeface="Arial" panose="020B0604020202020204"/>
              </a:rPr>
              <a:t> </a:t>
            </a:r>
            <a:r>
              <a:rPr sz="1800" kern="0" spc="-10" dirty="0">
                <a:solidFill>
                  <a:srgbClr val="000000">
                    <a:alpha val="100000"/>
                  </a:srgbClr>
                </a:solidFill>
                <a:latin typeface="Arial" panose="020B0604020202020204"/>
                <a:ea typeface="Arial" panose="020B0604020202020204"/>
                <a:cs typeface="Arial" panose="020B0604020202020204"/>
              </a:rPr>
              <a:t>Image</a:t>
            </a:r>
            <a:endParaRPr sz="1800" dirty="0">
              <a:latin typeface="Arial" panose="020B0604020202020204"/>
              <a:ea typeface="Arial" panose="020B0604020202020204"/>
              <a:cs typeface="Arial" panose="020B0604020202020204"/>
            </a:endParaRPr>
          </a:p>
        </p:txBody>
      </p:sp>
    </p:spTree>
    <p:extLst>
      <p:ext uri="{BB962C8B-B14F-4D97-AF65-F5344CB8AC3E}">
        <p14:creationId xmlns:p14="http://schemas.microsoft.com/office/powerpoint/2010/main" val="171039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4192173"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5.1 </a:t>
            </a:r>
            <a:r>
              <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生成模型概述</a:t>
            </a:r>
          </a:p>
        </p:txBody>
      </p:sp>
      <p:sp>
        <p:nvSpPr>
          <p:cNvPr id="4" name="标题 2"/>
          <p:cNvSpPr txBox="1">
            <a:spLocks/>
          </p:cNvSpPr>
          <p:nvPr/>
        </p:nvSpPr>
        <p:spPr bwMode="auto">
          <a:xfrm>
            <a:off x="609600" y="1027046"/>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pPr lvl="0">
              <a:defRPr/>
            </a:pPr>
            <a:r>
              <a:rPr lang="zh-CN" altLang="en-US" dirty="0" smtClean="0">
                <a:solidFill>
                  <a:srgbClr val="2A4A75"/>
                </a:solidFill>
                <a:latin typeface="Helvetica"/>
                <a:ea typeface="微软雅黑"/>
              </a:rPr>
              <a:t>训练</a:t>
            </a:r>
            <a:r>
              <a:rPr lang="en-US" altLang="zh-CN" dirty="0" err="1" smtClean="0">
                <a:solidFill>
                  <a:srgbClr val="2A4A75"/>
                </a:solidFill>
                <a:latin typeface="Helvetica"/>
                <a:ea typeface="微软雅黑"/>
              </a:rPr>
              <a:t>Autoencoders</a:t>
            </a:r>
            <a:endParaRPr lang="en-US" altLang="zh-CN" dirty="0">
              <a:solidFill>
                <a:srgbClr val="2A4A75"/>
              </a:solidFill>
              <a:latin typeface="Helvetica"/>
              <a:ea typeface="微软雅黑"/>
            </a:endParaRPr>
          </a:p>
        </p:txBody>
      </p:sp>
      <p:grpSp>
        <p:nvGrpSpPr>
          <p:cNvPr id="15" name="group 2"/>
          <p:cNvGrpSpPr/>
          <p:nvPr/>
        </p:nvGrpSpPr>
        <p:grpSpPr>
          <a:xfrm rot="21600000">
            <a:off x="2591857" y="2261669"/>
            <a:ext cx="4061460" cy="4019174"/>
            <a:chOff x="0" y="0"/>
            <a:chExt cx="4061460" cy="4019174"/>
          </a:xfrm>
        </p:grpSpPr>
        <p:pic>
          <p:nvPicPr>
            <p:cNvPr id="22" name="picture 76"/>
            <p:cNvPicPr>
              <a:picLocks noChangeAspect="1"/>
            </p:cNvPicPr>
            <p:nvPr/>
          </p:nvPicPr>
          <p:blipFill>
            <a:blip r:embed="rId4"/>
            <a:stretch>
              <a:fillRect/>
            </a:stretch>
          </p:blipFill>
          <p:spPr>
            <a:xfrm rot="21600000">
              <a:off x="0" y="0"/>
              <a:ext cx="4061460" cy="4019174"/>
            </a:xfrm>
            <a:prstGeom prst="rect">
              <a:avLst/>
            </a:prstGeom>
          </p:spPr>
        </p:pic>
        <p:sp>
          <p:nvSpPr>
            <p:cNvPr id="23" name="textbox 78"/>
            <p:cNvSpPr/>
            <p:nvPr/>
          </p:nvSpPr>
          <p:spPr>
            <a:xfrm>
              <a:off x="1399438" y="3321435"/>
              <a:ext cx="1595119" cy="51625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99000"/>
                </a:lnSpc>
              </a:pPr>
              <a:endParaRPr sz="100" dirty="0">
                <a:latin typeface="Arial" panose="020B0604020202020204"/>
                <a:ea typeface="Arial" panose="020B0604020202020204"/>
                <a:cs typeface="Arial" panose="020B0604020202020204"/>
              </a:endParaRPr>
            </a:p>
            <a:p>
              <a:pPr marL="12700" indent="11430" algn="l" rtl="0" eaLnBrk="0">
                <a:lnSpc>
                  <a:spcPct val="89000"/>
                </a:lnSpc>
              </a:pPr>
              <a:r>
                <a:rPr sz="1800" kern="0" spc="0" dirty="0">
                  <a:solidFill>
                    <a:srgbClr val="000000">
                      <a:alpha val="100000"/>
                    </a:srgbClr>
                  </a:solidFill>
                  <a:latin typeface="Arial" panose="020B0604020202020204"/>
                  <a:ea typeface="Arial" panose="020B0604020202020204"/>
                  <a:cs typeface="Arial" panose="020B0604020202020204"/>
                </a:rPr>
                <a:t>Latent</a:t>
              </a:r>
              <a:r>
                <a:rPr sz="1800" kern="0" spc="-1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space</a:t>
              </a:r>
              <a:r>
                <a:rPr sz="1800" kern="0" spc="-10" dirty="0">
                  <a:solidFill>
                    <a:srgbClr val="000000">
                      <a:alpha val="100000"/>
                    </a:srgbClr>
                  </a:solidFill>
                  <a:latin typeface="Arial" panose="020B0604020202020204"/>
                  <a:ea typeface="Arial" panose="020B0604020202020204"/>
                  <a:cs typeface="Arial" panose="020B0604020202020204"/>
                </a:rPr>
                <a:t> </a:t>
              </a:r>
              <a:r>
                <a:rPr sz="1800" kern="0" spc="0" dirty="0">
                  <a:solidFill>
                    <a:srgbClr val="000000">
                      <a:alpha val="100000"/>
                    </a:srgbClr>
                  </a:solidFill>
                  <a:latin typeface="Arial" panose="020B0604020202020204"/>
                  <a:ea typeface="Arial" panose="020B0604020202020204"/>
                  <a:cs typeface="Arial" panose="020B0604020202020204"/>
                </a:rPr>
                <a:t>z  </a:t>
              </a:r>
              <a:r>
                <a:rPr sz="1800" kern="0" spc="-60" dirty="0">
                  <a:solidFill>
                    <a:srgbClr val="000000">
                      <a:alpha val="100000"/>
                    </a:srgbClr>
                  </a:solidFill>
                  <a:latin typeface="Arial" panose="020B0604020202020204"/>
                  <a:ea typeface="Arial" panose="020B0604020202020204"/>
                  <a:cs typeface="Arial" panose="020B0604020202020204"/>
                </a:rPr>
                <a:t>dim (z)</a:t>
              </a:r>
              <a:r>
                <a:rPr sz="1800" kern="0" spc="30" dirty="0">
                  <a:solidFill>
                    <a:srgbClr val="000000">
                      <a:alpha val="100000"/>
                    </a:srgbClr>
                  </a:solidFill>
                  <a:latin typeface="Arial" panose="020B0604020202020204"/>
                  <a:ea typeface="Arial" panose="020B0604020202020204"/>
                  <a:cs typeface="Arial" panose="020B0604020202020204"/>
                </a:rPr>
                <a:t> </a:t>
              </a:r>
              <a:r>
                <a:rPr sz="1800" kern="0" spc="-60" dirty="0">
                  <a:solidFill>
                    <a:srgbClr val="000000">
                      <a:alpha val="100000"/>
                    </a:srgbClr>
                  </a:solidFill>
                  <a:latin typeface="Arial" panose="020B0604020202020204"/>
                  <a:ea typeface="Arial" panose="020B0604020202020204"/>
                  <a:cs typeface="Arial" panose="020B0604020202020204"/>
                </a:rPr>
                <a:t>&lt;</a:t>
              </a:r>
              <a:r>
                <a:rPr sz="1800" kern="0" spc="50" dirty="0">
                  <a:solidFill>
                    <a:srgbClr val="000000">
                      <a:alpha val="100000"/>
                    </a:srgbClr>
                  </a:solidFill>
                  <a:latin typeface="Arial" panose="020B0604020202020204"/>
                  <a:ea typeface="Arial" panose="020B0604020202020204"/>
                  <a:cs typeface="Arial" panose="020B0604020202020204"/>
                </a:rPr>
                <a:t> </a:t>
              </a:r>
              <a:r>
                <a:rPr sz="1800" kern="0" spc="-60" dirty="0">
                  <a:solidFill>
                    <a:srgbClr val="000000">
                      <a:alpha val="100000"/>
                    </a:srgbClr>
                  </a:solidFill>
                  <a:latin typeface="Arial" panose="020B0604020202020204"/>
                  <a:ea typeface="Arial" panose="020B0604020202020204"/>
                  <a:cs typeface="Arial" panose="020B0604020202020204"/>
                </a:rPr>
                <a:t>dim</a:t>
              </a:r>
              <a:r>
                <a:rPr sz="1800" kern="0" spc="50" dirty="0">
                  <a:solidFill>
                    <a:srgbClr val="000000">
                      <a:alpha val="100000"/>
                    </a:srgbClr>
                  </a:solidFill>
                  <a:latin typeface="Arial" panose="020B0604020202020204"/>
                  <a:ea typeface="Arial" panose="020B0604020202020204"/>
                  <a:cs typeface="Arial" panose="020B0604020202020204"/>
                </a:rPr>
                <a:t> </a:t>
              </a:r>
              <a:r>
                <a:rPr sz="1800" kern="0" spc="-60" dirty="0">
                  <a:solidFill>
                    <a:srgbClr val="000000">
                      <a:alpha val="100000"/>
                    </a:srgbClr>
                  </a:solidFill>
                  <a:latin typeface="Arial" panose="020B0604020202020204"/>
                  <a:ea typeface="Arial" panose="020B0604020202020204"/>
                  <a:cs typeface="Arial" panose="020B0604020202020204"/>
                </a:rPr>
                <a:t>(x)</a:t>
              </a:r>
              <a:endParaRPr sz="1800" dirty="0">
                <a:latin typeface="Arial" panose="020B0604020202020204"/>
                <a:ea typeface="Arial" panose="020B0604020202020204"/>
                <a:cs typeface="Arial" panose="020B0604020202020204"/>
              </a:endParaRPr>
            </a:p>
          </p:txBody>
        </p:sp>
      </p:grpSp>
      <p:grpSp>
        <p:nvGrpSpPr>
          <p:cNvPr id="16" name="group 4"/>
          <p:cNvGrpSpPr/>
          <p:nvPr/>
        </p:nvGrpSpPr>
        <p:grpSpPr>
          <a:xfrm rot="21600000">
            <a:off x="7311052" y="2367159"/>
            <a:ext cx="2693670" cy="4262120"/>
            <a:chOff x="-12700" y="-12700"/>
            <a:chExt cx="2693670" cy="4262120"/>
          </a:xfrm>
        </p:grpSpPr>
        <p:pic>
          <p:nvPicPr>
            <p:cNvPr id="20" name="picture 80"/>
            <p:cNvPicPr>
              <a:picLocks noChangeAspect="1"/>
            </p:cNvPicPr>
            <p:nvPr/>
          </p:nvPicPr>
          <p:blipFill>
            <a:blip r:embed="rId5"/>
            <a:stretch>
              <a:fillRect/>
            </a:stretch>
          </p:blipFill>
          <p:spPr>
            <a:xfrm rot="21600000">
              <a:off x="0" y="205640"/>
              <a:ext cx="2667940" cy="4030621"/>
            </a:xfrm>
            <a:prstGeom prst="rect">
              <a:avLst/>
            </a:prstGeom>
          </p:spPr>
        </p:pic>
        <p:sp>
          <p:nvSpPr>
            <p:cNvPr id="21" name="textbox 82"/>
            <p:cNvSpPr/>
            <p:nvPr/>
          </p:nvSpPr>
          <p:spPr>
            <a:xfrm>
              <a:off x="-12700" y="-12700"/>
              <a:ext cx="2693670" cy="426212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marL="811530" algn="l" rtl="0" eaLnBrk="0">
                <a:lnSpc>
                  <a:spcPct val="97000"/>
                </a:lnSpc>
              </a:pPr>
              <a:r>
                <a:rPr sz="1800" kern="0" spc="-10" dirty="0">
                  <a:solidFill>
                    <a:srgbClr val="000000">
                      <a:alpha val="100000"/>
                    </a:srgbClr>
                  </a:solidFill>
                  <a:latin typeface="Arial" panose="020B0604020202020204"/>
                  <a:ea typeface="Arial" panose="020B0604020202020204"/>
                  <a:cs typeface="Arial" panose="020B0604020202020204"/>
                </a:rPr>
                <a:t>Input</a:t>
              </a:r>
              <a:r>
                <a:rPr sz="1800" kern="0" spc="170" dirty="0">
                  <a:solidFill>
                    <a:srgbClr val="000000">
                      <a:alpha val="100000"/>
                    </a:srgbClr>
                  </a:solidFill>
                  <a:latin typeface="Arial" panose="020B0604020202020204"/>
                  <a:ea typeface="Arial" panose="020B0604020202020204"/>
                  <a:cs typeface="Arial" panose="020B0604020202020204"/>
                </a:rPr>
                <a:t> </a:t>
              </a:r>
              <a:r>
                <a:rPr sz="1800" kern="0" spc="-10" dirty="0">
                  <a:solidFill>
                    <a:srgbClr val="000000">
                      <a:alpha val="100000"/>
                    </a:srgbClr>
                  </a:solidFill>
                  <a:latin typeface="Arial" panose="020B0604020202020204"/>
                  <a:ea typeface="Arial" panose="020B0604020202020204"/>
                  <a:cs typeface="Arial" panose="020B0604020202020204"/>
                </a:rPr>
                <a:t>images</a:t>
              </a:r>
              <a:endParaRPr sz="18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13000"/>
                </a:lnSpc>
              </a:pPr>
              <a:endParaRPr sz="400" dirty="0">
                <a:latin typeface="Arial" panose="020B0604020202020204"/>
                <a:ea typeface="Arial" panose="020B0604020202020204"/>
                <a:cs typeface="Arial" panose="020B0604020202020204"/>
              </a:endParaRPr>
            </a:p>
            <a:p>
              <a:pPr marL="181610" algn="l" rtl="0" eaLnBrk="0">
                <a:lnSpc>
                  <a:spcPct val="97000"/>
                </a:lnSpc>
                <a:spcBef>
                  <a:spcPts val="5"/>
                </a:spcBef>
              </a:pPr>
              <a:r>
                <a:rPr sz="1800" kern="0" spc="20" dirty="0">
                  <a:solidFill>
                    <a:srgbClr val="000000">
                      <a:alpha val="100000"/>
                    </a:srgbClr>
                  </a:solidFill>
                  <a:latin typeface="Arial" panose="020B0604020202020204"/>
                  <a:ea typeface="Arial" panose="020B0604020202020204"/>
                  <a:cs typeface="Arial" panose="020B0604020202020204"/>
                </a:rPr>
                <a:t>Reconstructed</a:t>
              </a:r>
              <a:r>
                <a:rPr sz="1800" kern="0" spc="10" dirty="0">
                  <a:solidFill>
                    <a:srgbClr val="000000">
                      <a:alpha val="100000"/>
                    </a:srgbClr>
                  </a:solidFill>
                  <a:latin typeface="Arial" panose="020B0604020202020204"/>
                  <a:ea typeface="Arial" panose="020B0604020202020204"/>
                  <a:cs typeface="Arial" panose="020B0604020202020204"/>
                </a:rPr>
                <a:t> images</a:t>
              </a:r>
              <a:endParaRPr sz="1800" dirty="0">
                <a:latin typeface="Arial" panose="020B0604020202020204"/>
                <a:ea typeface="Arial" panose="020B0604020202020204"/>
                <a:cs typeface="Arial" panose="020B0604020202020204"/>
              </a:endParaRPr>
            </a:p>
          </p:txBody>
        </p:sp>
      </p:grpSp>
      <p:sp>
        <p:nvSpPr>
          <p:cNvPr id="18" name="textbox 86"/>
          <p:cNvSpPr/>
          <p:nvPr/>
        </p:nvSpPr>
        <p:spPr>
          <a:xfrm rot="16200000">
            <a:off x="5878068" y="4378405"/>
            <a:ext cx="1773554" cy="290829"/>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algn="r" rtl="0" eaLnBrk="0">
              <a:lnSpc>
                <a:spcPct val="97000"/>
              </a:lnSpc>
            </a:pPr>
            <a:r>
              <a:rPr sz="1800" kern="0" spc="-20" dirty="0">
                <a:solidFill>
                  <a:srgbClr val="000000">
                    <a:alpha val="100000"/>
                  </a:srgbClr>
                </a:solidFill>
                <a:latin typeface="Arial" panose="020B0604020202020204"/>
                <a:ea typeface="Arial" panose="020B0604020202020204"/>
                <a:cs typeface="Arial" panose="020B0604020202020204"/>
              </a:rPr>
              <a:t>Reconst</a:t>
            </a:r>
            <a:r>
              <a:rPr sz="1800" kern="0" spc="-320" dirty="0">
                <a:solidFill>
                  <a:srgbClr val="000000">
                    <a:alpha val="100000"/>
                  </a:srgbClr>
                </a:solidFill>
                <a:latin typeface="Arial" panose="020B0604020202020204"/>
                <a:ea typeface="Arial" panose="020B0604020202020204"/>
                <a:cs typeface="Arial" panose="020B0604020202020204"/>
              </a:rPr>
              <a:t> </a:t>
            </a:r>
            <a:r>
              <a:rPr sz="1800" kern="0" spc="-20" dirty="0">
                <a:solidFill>
                  <a:srgbClr val="000000">
                    <a:alpha val="100000"/>
                  </a:srgbClr>
                </a:solidFill>
                <a:latin typeface="Arial" panose="020B0604020202020204"/>
                <a:ea typeface="Arial" panose="020B0604020202020204"/>
                <a:cs typeface="Arial" panose="020B0604020202020204"/>
              </a:rPr>
              <a:t>ruction x,</a:t>
            </a:r>
            <a:endParaRPr sz="1800" dirty="0">
              <a:latin typeface="Arial" panose="020B0604020202020204"/>
              <a:ea typeface="Arial" panose="020B0604020202020204"/>
              <a:cs typeface="Arial" panose="020B0604020202020204"/>
            </a:endParaRPr>
          </a:p>
        </p:txBody>
      </p:sp>
      <p:sp>
        <p:nvSpPr>
          <p:cNvPr id="19" name="textbox 88"/>
          <p:cNvSpPr/>
          <p:nvPr/>
        </p:nvSpPr>
        <p:spPr>
          <a:xfrm rot="16200000">
            <a:off x="2114449" y="4370778"/>
            <a:ext cx="697865" cy="290829"/>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79000"/>
              </a:lnSpc>
            </a:pPr>
            <a:endParaRPr sz="100" dirty="0">
              <a:latin typeface="Arial" panose="020B0604020202020204"/>
              <a:ea typeface="Arial" panose="020B0604020202020204"/>
              <a:cs typeface="Arial" panose="020B0604020202020204"/>
            </a:endParaRPr>
          </a:p>
          <a:p>
            <a:pPr marL="12700" algn="l" rtl="0" eaLnBrk="0">
              <a:lnSpc>
                <a:spcPct val="97000"/>
              </a:lnSpc>
            </a:pPr>
            <a:r>
              <a:rPr sz="1800" kern="0" spc="-10" dirty="0">
                <a:solidFill>
                  <a:srgbClr val="000000">
                    <a:alpha val="100000"/>
                  </a:srgbClr>
                </a:solidFill>
                <a:latin typeface="Arial" panose="020B0604020202020204"/>
                <a:ea typeface="Arial" panose="020B0604020202020204"/>
                <a:cs typeface="Arial" panose="020B0604020202020204"/>
              </a:rPr>
              <a:t>Input x</a:t>
            </a:r>
            <a:endParaRPr sz="1800" dirty="0">
              <a:latin typeface="Arial" panose="020B0604020202020204"/>
              <a:ea typeface="Arial" panose="020B0604020202020204"/>
              <a:cs typeface="Arial" panose="020B0604020202020204"/>
            </a:endParaRPr>
          </a:p>
        </p:txBody>
      </p:sp>
    </p:spTree>
    <p:extLst>
      <p:ext uri="{BB962C8B-B14F-4D97-AF65-F5344CB8AC3E}">
        <p14:creationId xmlns:p14="http://schemas.microsoft.com/office/powerpoint/2010/main" val="32970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GEzNWUzMzAzNzc3ODc4NzMxZGFmNTg0NTIyYjgxOWYifQ=="/>
  <p:tag name="KSO_WPP_MARK_KEY" val="9ada47a1-2701-4cbc-9ae3-ff3f48cdeb7b"/>
</p:tagLst>
</file>

<file path=ppt/theme/theme1.xml><?xml version="1.0" encoding="utf-8"?>
<a:theme xmlns:a="http://schemas.openxmlformats.org/drawingml/2006/main" name="3_自定义设计方案">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5">
      <a:dk1>
        <a:sysClr val="windowText" lastClr="000000"/>
      </a:dk1>
      <a:lt1>
        <a:sysClr val="window" lastClr="FFFFFF"/>
      </a:lt1>
      <a:dk2>
        <a:srgbClr val="44546A"/>
      </a:dk2>
      <a:lt2>
        <a:srgbClr val="E7E6E6"/>
      </a:lt2>
      <a:accent1>
        <a:srgbClr val="70B6FC"/>
      </a:accent1>
      <a:accent2>
        <a:srgbClr val="41A2CD"/>
      </a:accent2>
      <a:accent3>
        <a:srgbClr val="034A90"/>
      </a:accent3>
      <a:accent4>
        <a:srgbClr val="C00000"/>
      </a:accent4>
      <a:accent5>
        <a:srgbClr val="FFC000"/>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latin typeface="微软雅黑" panose="020B0503020204020204" charset="-122"/>
            <a:ea typeface="微软雅黑" panose="020B050302020402020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b="1" kern="100" dirty="0">
            <a:solidFill>
              <a:srgbClr val="1A6693"/>
            </a:solidFill>
            <a:latin typeface="微软雅黑" panose="020B0503020204020204" charset="-122"/>
            <a:ea typeface="微软雅黑" panose="020B0503020204020204"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4825</TotalTime>
  <Words>2138</Words>
  <Application>Microsoft Office PowerPoint</Application>
  <PresentationFormat>宽屏</PresentationFormat>
  <Paragraphs>516</Paragraphs>
  <Slides>55</Slides>
  <Notes>55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55</vt:i4>
      </vt:variant>
    </vt:vector>
  </HeadingPairs>
  <TitlesOfParts>
    <vt:vector size="71" baseType="lpstr">
      <vt:lpstr>新細明體</vt:lpstr>
      <vt:lpstr>等线</vt:lpstr>
      <vt:lpstr>黑体</vt:lpstr>
      <vt:lpstr>华文楷体</vt:lpstr>
      <vt:lpstr>华文细黑</vt:lpstr>
      <vt:lpstr>宋体</vt:lpstr>
      <vt:lpstr>微软雅黑</vt:lpstr>
      <vt:lpstr>Arial</vt:lpstr>
      <vt:lpstr>Calibri</vt:lpstr>
      <vt:lpstr>Calibri Light</vt:lpstr>
      <vt:lpstr>Cambria Math</vt:lpstr>
      <vt:lpstr>Helvetica</vt:lpstr>
      <vt:lpstr>Times New Roman</vt:lpstr>
      <vt:lpstr>Wingdings 3</vt:lpstr>
      <vt:lpstr>3_自定义设计方案</vt:lpstr>
      <vt:lpstr>3_Office 主题​​</vt:lpstr>
      <vt:lpstr>PowerPoint 演示文稿</vt:lpstr>
      <vt:lpstr>机器学习的两种范式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闫茂源</dc:creator>
  <cp:lastModifiedBy>User</cp:lastModifiedBy>
  <cp:revision>831</cp:revision>
  <cp:lastPrinted>2023-04-22T09:13:00Z</cp:lastPrinted>
  <dcterms:created xsi:type="dcterms:W3CDTF">2023-04-22T09:13:00Z</dcterms:created>
  <dcterms:modified xsi:type="dcterms:W3CDTF">2025-04-09T08:34:14Z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C532AAA4ABE234A19F993F64C2762966_43</vt:lpwstr>
  </property>
  <property fmtid="{D5CDD505-2E9C-101B-9397-08002B2CF9AE}" pid="3" name="KSOProductBuildVer">
    <vt:lpwstr>2052-11.1.0.13703</vt:lpwstr>
  </property>
</Properties>
</file>